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4"/>
  </p:sldMasterIdLst>
  <p:sldIdLst>
    <p:sldId id="256" r:id="rId5"/>
    <p:sldId id="257" r:id="rId6"/>
    <p:sldId id="284" r:id="rId7"/>
    <p:sldId id="271" r:id="rId8"/>
    <p:sldId id="258" r:id="rId9"/>
    <p:sldId id="282" r:id="rId10"/>
    <p:sldId id="281" r:id="rId11"/>
    <p:sldId id="262" r:id="rId12"/>
    <p:sldId id="278" r:id="rId13"/>
    <p:sldId id="263" r:id="rId14"/>
    <p:sldId id="265" r:id="rId15"/>
    <p:sldId id="266" r:id="rId16"/>
    <p:sldId id="287" r:id="rId17"/>
    <p:sldId id="259" r:id="rId18"/>
    <p:sldId id="288" r:id="rId19"/>
    <p:sldId id="283" r:id="rId20"/>
    <p:sldId id="260" r:id="rId21"/>
    <p:sldId id="261" r:id="rId22"/>
    <p:sldId id="268" r:id="rId23"/>
    <p:sldId id="270" r:id="rId24"/>
    <p:sldId id="279" r:id="rId25"/>
    <p:sldId id="280" r:id="rId26"/>
    <p:sldId id="285" r:id="rId2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6E727F-7524-13D8-1D82-D646456D0740}" v="7" dt="2021-11-09T13:58:21.610"/>
    <p1510:client id="{05153A47-FC8A-C866-DBA1-C758DCBB8B81}" v="532" dt="2020-11-09T09:47:06.685"/>
    <p1510:client id="{31A852F0-2B1D-F18D-3941-937FD4CAD237}" v="262" dt="2020-10-29T09:41:55.036"/>
    <p1510:client id="{32746387-9BD7-4DBF-34D0-8270A8620778}" v="77" dt="2020-11-03T07:12:04.437"/>
    <p1510:client id="{3BFEA46D-C8AD-13D9-31D8-F34C5A34B781}" v="26" dt="2021-04-27T06:54:13.067"/>
    <p1510:client id="{486C1FA9-9960-DB4B-40D5-98C154A1C4DC}" v="85" dt="2019-10-29T14:29:59.794"/>
    <p1510:client id="{4EA8B78F-D18C-DD02-A0A0-EE3BBDE91E6E}" v="16" dt="2021-11-10T06:45:59.729"/>
    <p1510:client id="{50297E1E-B9DB-999F-FC22-7FD61C361453}" v="12" dt="2019-10-29T06:56:55.506"/>
    <p1510:client id="{545A6404-24CB-79A3-2C74-2E04B74B2290}" v="2187" dt="2019-10-28T15:33:48.281"/>
    <p1510:client id="{56AECA0A-1A5D-DA5B-75A7-9952E1193292}" v="4" dt="2021-05-10T07:46:46.484"/>
    <p1510:client id="{5A2DA2BA-5A7F-AA36-89FA-2E372D76EF1F}" v="252" dt="2020-10-27T08:28:20.566"/>
    <p1510:client id="{7472DF07-2B29-4CBC-9039-90800B35A22C}" v="8" dt="2019-10-29T19:49:13.422"/>
    <p1510:client id="{93B313CF-20F8-7C12-89BC-90AB84037CEA}" v="380" dt="2019-10-30T08:14:12.458"/>
    <p1510:client id="{A05EADE7-C7FE-F43B-9A67-6BC1E158D1A4}" v="1170" dt="2021-05-05T11:02:15.427"/>
    <p1510:client id="{A60550B2-8A99-2D56-3CEC-C4BE44508EAD}" v="342" dt="2019-10-30T04:47:18.600"/>
    <p1510:client id="{B7E89EB6-58D6-462D-841A-E6C4426A7618}" v="8" dt="2020-11-06T08:27:06.839"/>
    <p1510:client id="{B812B875-47DE-EB98-D263-1BFA91AFE8BD}" v="273" dt="2021-04-26T09:37:00.071"/>
    <p1510:client id="{BA8F99AA-5BCF-6E5D-BB61-FFA3E0EA44F7}" v="375" dt="2020-11-06T07:31:26.840"/>
    <p1510:client id="{C18266E1-6D48-F99C-C400-D315A4657EFD}" v="76" dt="2019-10-29T12:45:24.403"/>
    <p1510:client id="{C2DEE88F-AA2D-4332-010F-56E4B6F3138C}" v="286" dt="2021-11-09T13:36:23.136"/>
    <p1510:client id="{D2973770-8CD3-F5B0-BCF4-BDE8FEA61D9F}" v="1863" dt="2020-05-05T07:36:36.249"/>
    <p1510:client id="{DDC7E18C-07DC-6F18-BA00-F40D7EAD8414}" v="202" dt="2021-11-09T12:06:35.081"/>
    <p1510:client id="{F0AEAFB7-42CF-67E5-EC4A-FAF9661BB0BB}" v="94" dt="2020-10-27T08:34:25.283"/>
    <p1510:client id="{F1C67E3C-C8C1-9939-F4D8-A134CCD79C21}" v="269" dt="2021-05-05T06:32:44.4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D5D2DD-A6A2-4D8E-94F1-A755B6C9CD60}" type="doc">
      <dgm:prSet loTypeId="urn:microsoft.com/office/officeart/2005/8/layout/orgChart1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C65F074-0730-441D-8564-CA6BB6877C57}">
      <dgm:prSet/>
      <dgm:spPr/>
      <dgm:t>
        <a:bodyPr/>
        <a:lstStyle/>
        <a:p>
          <a:pPr rtl="0"/>
          <a:r>
            <a:rPr lang="fi-FI"/>
            <a:t>Ilmoittautuminen</a:t>
          </a:r>
          <a:r>
            <a:rPr lang="fi-FI">
              <a:latin typeface="Calibri Light" panose="020F0302020204030204"/>
            </a:rPr>
            <a:t> kevään</a:t>
          </a:r>
          <a:r>
            <a:rPr lang="fi-FI"/>
            <a:t> kirjoituksiin</a:t>
          </a:r>
          <a:endParaRPr lang="en-US"/>
        </a:p>
      </dgm:t>
    </dgm:pt>
    <dgm:pt modelId="{EC6AF0C4-F4CC-475D-9E1D-D43F34E65012}" type="parTrans" cxnId="{C7CAB51A-E421-404A-B809-15D7033C434E}">
      <dgm:prSet/>
      <dgm:spPr/>
      <dgm:t>
        <a:bodyPr/>
        <a:lstStyle/>
        <a:p>
          <a:endParaRPr lang="en-US"/>
        </a:p>
      </dgm:t>
    </dgm:pt>
    <dgm:pt modelId="{19C7C0B8-6947-4F40-B278-D62CD0F17E53}" type="sibTrans" cxnId="{C7CAB51A-E421-404A-B809-15D7033C434E}">
      <dgm:prSet/>
      <dgm:spPr/>
      <dgm:t>
        <a:bodyPr/>
        <a:lstStyle/>
        <a:p>
          <a:endParaRPr lang="en-US"/>
        </a:p>
      </dgm:t>
    </dgm:pt>
    <dgm:pt modelId="{906898CC-FBAB-4588-A590-DF2536DD5C3E}">
      <dgm:prSet/>
      <dgm:spPr/>
      <dgm:t>
        <a:bodyPr/>
        <a:lstStyle/>
        <a:p>
          <a:r>
            <a:rPr lang="fi-FI"/>
            <a:t>Ylioppilastutkinnon rakenne</a:t>
          </a:r>
          <a:endParaRPr lang="en-US"/>
        </a:p>
      </dgm:t>
    </dgm:pt>
    <dgm:pt modelId="{5DD646DF-79F1-4AA9-A9E9-9D4C7BE51320}" type="parTrans" cxnId="{3C67295D-EA7D-4198-B252-796C0ADB503E}">
      <dgm:prSet/>
      <dgm:spPr/>
      <dgm:t>
        <a:bodyPr/>
        <a:lstStyle/>
        <a:p>
          <a:endParaRPr lang="en-US"/>
        </a:p>
      </dgm:t>
    </dgm:pt>
    <dgm:pt modelId="{84AF7D62-868C-4C47-976B-40AC94A3ECCD}" type="sibTrans" cxnId="{3C67295D-EA7D-4198-B252-796C0ADB503E}">
      <dgm:prSet/>
      <dgm:spPr/>
      <dgm:t>
        <a:bodyPr/>
        <a:lstStyle/>
        <a:p>
          <a:endParaRPr lang="en-US"/>
        </a:p>
      </dgm:t>
    </dgm:pt>
    <dgm:pt modelId="{A2434230-36E5-42BF-A6CD-7E80475D7572}">
      <dgm:prSet phldr="0"/>
      <dgm:spPr/>
      <dgm:t>
        <a:bodyPr/>
        <a:lstStyle/>
        <a:p>
          <a:pPr rtl="0"/>
          <a:r>
            <a:rPr lang="fi-FI">
              <a:latin typeface="Calibri Light" panose="020F0302020204030204"/>
            </a:rPr>
            <a:t>Messuinfo (19- ja 18-vuosikurssit)</a:t>
          </a:r>
        </a:p>
      </dgm:t>
    </dgm:pt>
    <dgm:pt modelId="{30164FE1-4205-4DB5-BFFA-DBA306ADD1E9}" type="parTrans" cxnId="{287F4E76-B5CC-4118-AAA6-51BB8FD51422}">
      <dgm:prSet/>
      <dgm:spPr/>
    </dgm:pt>
    <dgm:pt modelId="{723F4DB2-36CD-4FCA-8DA7-08BC896C8CD5}" type="sibTrans" cxnId="{287F4E76-B5CC-4118-AAA6-51BB8FD51422}">
      <dgm:prSet/>
      <dgm:spPr/>
      <dgm:t>
        <a:bodyPr/>
        <a:lstStyle/>
        <a:p>
          <a:endParaRPr lang="fi-FI"/>
        </a:p>
      </dgm:t>
    </dgm:pt>
    <dgm:pt modelId="{D5E24376-FA0F-4D1C-87DC-AA20DEA15AAB}" type="pres">
      <dgm:prSet presAssocID="{1AD5D2DD-A6A2-4D8E-94F1-A755B6C9CD6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2A48013-2F21-4515-8676-B27E0648C636}" type="pres">
      <dgm:prSet presAssocID="{9C65F074-0730-441D-8564-CA6BB6877C57}" presName="hierRoot1" presStyleCnt="0">
        <dgm:presLayoutVars>
          <dgm:hierBranch val="init"/>
        </dgm:presLayoutVars>
      </dgm:prSet>
      <dgm:spPr/>
    </dgm:pt>
    <dgm:pt modelId="{0B5C9C59-1981-44DB-9630-7ED8CDE51D0B}" type="pres">
      <dgm:prSet presAssocID="{9C65F074-0730-441D-8564-CA6BB6877C57}" presName="rootComposite1" presStyleCnt="0"/>
      <dgm:spPr/>
    </dgm:pt>
    <dgm:pt modelId="{CB6D8105-62EE-43D4-BC1B-97636C79FC74}" type="pres">
      <dgm:prSet presAssocID="{9C65F074-0730-441D-8564-CA6BB6877C57}" presName="rootText1" presStyleLbl="node0" presStyleIdx="0" presStyleCnt="3">
        <dgm:presLayoutVars>
          <dgm:chPref val="3"/>
        </dgm:presLayoutVars>
      </dgm:prSet>
      <dgm:spPr/>
    </dgm:pt>
    <dgm:pt modelId="{F93FD79E-4FE5-4F10-9C48-413C21BC35E5}" type="pres">
      <dgm:prSet presAssocID="{9C65F074-0730-441D-8564-CA6BB6877C57}" presName="rootConnector1" presStyleLbl="node1" presStyleIdx="0" presStyleCnt="0"/>
      <dgm:spPr/>
    </dgm:pt>
    <dgm:pt modelId="{7B8999F1-0F27-426B-8544-134FEE65F0F1}" type="pres">
      <dgm:prSet presAssocID="{9C65F074-0730-441D-8564-CA6BB6877C57}" presName="hierChild2" presStyleCnt="0"/>
      <dgm:spPr/>
    </dgm:pt>
    <dgm:pt modelId="{45773003-75A3-44B1-B676-11882C71B627}" type="pres">
      <dgm:prSet presAssocID="{9C65F074-0730-441D-8564-CA6BB6877C57}" presName="hierChild3" presStyleCnt="0"/>
      <dgm:spPr/>
    </dgm:pt>
    <dgm:pt modelId="{2F00CB05-8D55-422D-95A2-0B88474E9E94}" type="pres">
      <dgm:prSet presAssocID="{906898CC-FBAB-4588-A590-DF2536DD5C3E}" presName="hierRoot1" presStyleCnt="0">
        <dgm:presLayoutVars>
          <dgm:hierBranch val="init"/>
        </dgm:presLayoutVars>
      </dgm:prSet>
      <dgm:spPr/>
    </dgm:pt>
    <dgm:pt modelId="{666A25E3-16B4-42A0-AD87-24E8C0967562}" type="pres">
      <dgm:prSet presAssocID="{906898CC-FBAB-4588-A590-DF2536DD5C3E}" presName="rootComposite1" presStyleCnt="0"/>
      <dgm:spPr/>
    </dgm:pt>
    <dgm:pt modelId="{A01575B3-5408-4748-BC27-C536F555BD54}" type="pres">
      <dgm:prSet presAssocID="{906898CC-FBAB-4588-A590-DF2536DD5C3E}" presName="rootText1" presStyleLbl="node0" presStyleIdx="1" presStyleCnt="3">
        <dgm:presLayoutVars>
          <dgm:chPref val="3"/>
        </dgm:presLayoutVars>
      </dgm:prSet>
      <dgm:spPr/>
    </dgm:pt>
    <dgm:pt modelId="{1607DF9C-680C-4B13-A53D-843866EE1156}" type="pres">
      <dgm:prSet presAssocID="{906898CC-FBAB-4588-A590-DF2536DD5C3E}" presName="rootConnector1" presStyleLbl="node1" presStyleIdx="0" presStyleCnt="0"/>
      <dgm:spPr/>
    </dgm:pt>
    <dgm:pt modelId="{B835E3AB-7605-4D10-92E7-F43A9F646C7E}" type="pres">
      <dgm:prSet presAssocID="{906898CC-FBAB-4588-A590-DF2536DD5C3E}" presName="hierChild2" presStyleCnt="0"/>
      <dgm:spPr/>
    </dgm:pt>
    <dgm:pt modelId="{567007C2-C804-4473-8B5F-00BBB1274872}" type="pres">
      <dgm:prSet presAssocID="{906898CC-FBAB-4588-A590-DF2536DD5C3E}" presName="hierChild3" presStyleCnt="0"/>
      <dgm:spPr/>
    </dgm:pt>
    <dgm:pt modelId="{AB2396BB-32DB-4578-A2CF-0D2E23A8C6D2}" type="pres">
      <dgm:prSet presAssocID="{A2434230-36E5-42BF-A6CD-7E80475D7572}" presName="hierRoot1" presStyleCnt="0">
        <dgm:presLayoutVars>
          <dgm:hierBranch val="init"/>
        </dgm:presLayoutVars>
      </dgm:prSet>
      <dgm:spPr/>
    </dgm:pt>
    <dgm:pt modelId="{CF90FFD1-BF74-4002-BD28-866DD9F6B622}" type="pres">
      <dgm:prSet presAssocID="{A2434230-36E5-42BF-A6CD-7E80475D7572}" presName="rootComposite1" presStyleCnt="0"/>
      <dgm:spPr/>
    </dgm:pt>
    <dgm:pt modelId="{46591A54-EC9F-42C5-9858-EE7EC7FB4B8C}" type="pres">
      <dgm:prSet presAssocID="{A2434230-36E5-42BF-A6CD-7E80475D7572}" presName="rootText1" presStyleLbl="node0" presStyleIdx="2" presStyleCnt="3">
        <dgm:presLayoutVars>
          <dgm:chPref val="3"/>
        </dgm:presLayoutVars>
      </dgm:prSet>
      <dgm:spPr/>
    </dgm:pt>
    <dgm:pt modelId="{68962933-2499-4329-8A71-4A7F6B972D89}" type="pres">
      <dgm:prSet presAssocID="{A2434230-36E5-42BF-A6CD-7E80475D7572}" presName="rootConnector1" presStyleLbl="node1" presStyleIdx="0" presStyleCnt="0"/>
      <dgm:spPr/>
    </dgm:pt>
    <dgm:pt modelId="{DB6BF7FC-3E97-4AC1-8BE1-A9A924F16CA3}" type="pres">
      <dgm:prSet presAssocID="{A2434230-36E5-42BF-A6CD-7E80475D7572}" presName="hierChild2" presStyleCnt="0"/>
      <dgm:spPr/>
    </dgm:pt>
    <dgm:pt modelId="{1721499C-964F-4495-B679-31D94308C463}" type="pres">
      <dgm:prSet presAssocID="{A2434230-36E5-42BF-A6CD-7E80475D7572}" presName="hierChild3" presStyleCnt="0"/>
      <dgm:spPr/>
    </dgm:pt>
  </dgm:ptLst>
  <dgm:cxnLst>
    <dgm:cxn modelId="{E1175A08-74D7-4BE6-ACCC-0AE5EAD30E33}" type="presOf" srcId="{9C65F074-0730-441D-8564-CA6BB6877C57}" destId="{CB6D8105-62EE-43D4-BC1B-97636C79FC74}" srcOrd="0" destOrd="0" presId="urn:microsoft.com/office/officeart/2005/8/layout/orgChart1"/>
    <dgm:cxn modelId="{C7CAB51A-E421-404A-B809-15D7033C434E}" srcId="{1AD5D2DD-A6A2-4D8E-94F1-A755B6C9CD60}" destId="{9C65F074-0730-441D-8564-CA6BB6877C57}" srcOrd="0" destOrd="0" parTransId="{EC6AF0C4-F4CC-475D-9E1D-D43F34E65012}" sibTransId="{19C7C0B8-6947-4F40-B278-D62CD0F17E53}"/>
    <dgm:cxn modelId="{00962E1F-E637-4B9F-8465-690836736DE8}" type="presOf" srcId="{A2434230-36E5-42BF-A6CD-7E80475D7572}" destId="{68962933-2499-4329-8A71-4A7F6B972D89}" srcOrd="1" destOrd="0" presId="urn:microsoft.com/office/officeart/2005/8/layout/orgChart1"/>
    <dgm:cxn modelId="{CFB1AA37-4081-4DF3-BB61-038C19550FD8}" type="presOf" srcId="{1AD5D2DD-A6A2-4D8E-94F1-A755B6C9CD60}" destId="{D5E24376-FA0F-4D1C-87DC-AA20DEA15AAB}" srcOrd="0" destOrd="0" presId="urn:microsoft.com/office/officeart/2005/8/layout/orgChart1"/>
    <dgm:cxn modelId="{272F9F5C-8E97-4674-8D72-B9B10E1E8E86}" type="presOf" srcId="{906898CC-FBAB-4588-A590-DF2536DD5C3E}" destId="{A01575B3-5408-4748-BC27-C536F555BD54}" srcOrd="0" destOrd="0" presId="urn:microsoft.com/office/officeart/2005/8/layout/orgChart1"/>
    <dgm:cxn modelId="{3C67295D-EA7D-4198-B252-796C0ADB503E}" srcId="{1AD5D2DD-A6A2-4D8E-94F1-A755B6C9CD60}" destId="{906898CC-FBAB-4588-A590-DF2536DD5C3E}" srcOrd="1" destOrd="0" parTransId="{5DD646DF-79F1-4AA9-A9E9-9D4C7BE51320}" sibTransId="{84AF7D62-868C-4C47-976B-40AC94A3ECCD}"/>
    <dgm:cxn modelId="{547CB566-4B28-45B8-9349-FE34B73ABC33}" type="presOf" srcId="{A2434230-36E5-42BF-A6CD-7E80475D7572}" destId="{46591A54-EC9F-42C5-9858-EE7EC7FB4B8C}" srcOrd="0" destOrd="0" presId="urn:microsoft.com/office/officeart/2005/8/layout/orgChart1"/>
    <dgm:cxn modelId="{287F4E76-B5CC-4118-AAA6-51BB8FD51422}" srcId="{1AD5D2DD-A6A2-4D8E-94F1-A755B6C9CD60}" destId="{A2434230-36E5-42BF-A6CD-7E80475D7572}" srcOrd="2" destOrd="0" parTransId="{30164FE1-4205-4DB5-BFFA-DBA306ADD1E9}" sibTransId="{723F4DB2-36CD-4FCA-8DA7-08BC896C8CD5}"/>
    <dgm:cxn modelId="{F4EB07A8-109F-4CE4-9629-E42AA3276B9C}" type="presOf" srcId="{9C65F074-0730-441D-8564-CA6BB6877C57}" destId="{F93FD79E-4FE5-4F10-9C48-413C21BC35E5}" srcOrd="1" destOrd="0" presId="urn:microsoft.com/office/officeart/2005/8/layout/orgChart1"/>
    <dgm:cxn modelId="{0A528EFD-C433-425D-A35F-1040A558925C}" type="presOf" srcId="{906898CC-FBAB-4588-A590-DF2536DD5C3E}" destId="{1607DF9C-680C-4B13-A53D-843866EE1156}" srcOrd="1" destOrd="0" presId="urn:microsoft.com/office/officeart/2005/8/layout/orgChart1"/>
    <dgm:cxn modelId="{401C7783-25ED-4806-8ED7-0FE3E6BFB240}" type="presParOf" srcId="{D5E24376-FA0F-4D1C-87DC-AA20DEA15AAB}" destId="{32A48013-2F21-4515-8676-B27E0648C636}" srcOrd="0" destOrd="0" presId="urn:microsoft.com/office/officeart/2005/8/layout/orgChart1"/>
    <dgm:cxn modelId="{0B55530A-40EE-426E-9771-CA2DE53D1097}" type="presParOf" srcId="{32A48013-2F21-4515-8676-B27E0648C636}" destId="{0B5C9C59-1981-44DB-9630-7ED8CDE51D0B}" srcOrd="0" destOrd="0" presId="urn:microsoft.com/office/officeart/2005/8/layout/orgChart1"/>
    <dgm:cxn modelId="{A8CD745D-C003-456E-9F46-A1CB455728BD}" type="presParOf" srcId="{0B5C9C59-1981-44DB-9630-7ED8CDE51D0B}" destId="{CB6D8105-62EE-43D4-BC1B-97636C79FC74}" srcOrd="0" destOrd="0" presId="urn:microsoft.com/office/officeart/2005/8/layout/orgChart1"/>
    <dgm:cxn modelId="{964DE8BE-1B41-4E1F-9219-88EA61F0FFED}" type="presParOf" srcId="{0B5C9C59-1981-44DB-9630-7ED8CDE51D0B}" destId="{F93FD79E-4FE5-4F10-9C48-413C21BC35E5}" srcOrd="1" destOrd="0" presId="urn:microsoft.com/office/officeart/2005/8/layout/orgChart1"/>
    <dgm:cxn modelId="{88E8DCE1-2716-4303-80C3-C7ADEDF97F8D}" type="presParOf" srcId="{32A48013-2F21-4515-8676-B27E0648C636}" destId="{7B8999F1-0F27-426B-8544-134FEE65F0F1}" srcOrd="1" destOrd="0" presId="urn:microsoft.com/office/officeart/2005/8/layout/orgChart1"/>
    <dgm:cxn modelId="{B56BE362-9BFB-4D37-ABB1-779068A1B49E}" type="presParOf" srcId="{32A48013-2F21-4515-8676-B27E0648C636}" destId="{45773003-75A3-44B1-B676-11882C71B627}" srcOrd="2" destOrd="0" presId="urn:microsoft.com/office/officeart/2005/8/layout/orgChart1"/>
    <dgm:cxn modelId="{0408D645-8C25-49A0-B1A4-71EB0B93AE63}" type="presParOf" srcId="{D5E24376-FA0F-4D1C-87DC-AA20DEA15AAB}" destId="{2F00CB05-8D55-422D-95A2-0B88474E9E94}" srcOrd="1" destOrd="0" presId="urn:microsoft.com/office/officeart/2005/8/layout/orgChart1"/>
    <dgm:cxn modelId="{CD6EBBF9-F3EA-4960-A9FF-E7561F3C9E6D}" type="presParOf" srcId="{2F00CB05-8D55-422D-95A2-0B88474E9E94}" destId="{666A25E3-16B4-42A0-AD87-24E8C0967562}" srcOrd="0" destOrd="0" presId="urn:microsoft.com/office/officeart/2005/8/layout/orgChart1"/>
    <dgm:cxn modelId="{0D7D486F-4B26-4662-9BBF-3460AEBDA1DC}" type="presParOf" srcId="{666A25E3-16B4-42A0-AD87-24E8C0967562}" destId="{A01575B3-5408-4748-BC27-C536F555BD54}" srcOrd="0" destOrd="0" presId="urn:microsoft.com/office/officeart/2005/8/layout/orgChart1"/>
    <dgm:cxn modelId="{1FD71F94-41F0-4CED-9959-62C176B7EA9F}" type="presParOf" srcId="{666A25E3-16B4-42A0-AD87-24E8C0967562}" destId="{1607DF9C-680C-4B13-A53D-843866EE1156}" srcOrd="1" destOrd="0" presId="urn:microsoft.com/office/officeart/2005/8/layout/orgChart1"/>
    <dgm:cxn modelId="{C570CD9E-3EA5-4C40-B940-224F65CA1E51}" type="presParOf" srcId="{2F00CB05-8D55-422D-95A2-0B88474E9E94}" destId="{B835E3AB-7605-4D10-92E7-F43A9F646C7E}" srcOrd="1" destOrd="0" presId="urn:microsoft.com/office/officeart/2005/8/layout/orgChart1"/>
    <dgm:cxn modelId="{69474084-85A0-4F8A-9490-0510D2682315}" type="presParOf" srcId="{2F00CB05-8D55-422D-95A2-0B88474E9E94}" destId="{567007C2-C804-4473-8B5F-00BBB1274872}" srcOrd="2" destOrd="0" presId="urn:microsoft.com/office/officeart/2005/8/layout/orgChart1"/>
    <dgm:cxn modelId="{91D1E6F5-995F-40FA-8B14-3E0D6B44A3D1}" type="presParOf" srcId="{D5E24376-FA0F-4D1C-87DC-AA20DEA15AAB}" destId="{AB2396BB-32DB-4578-A2CF-0D2E23A8C6D2}" srcOrd="2" destOrd="0" presId="urn:microsoft.com/office/officeart/2005/8/layout/orgChart1"/>
    <dgm:cxn modelId="{BB62A624-F5F2-4286-AC0E-9F42C8B72FD5}" type="presParOf" srcId="{AB2396BB-32DB-4578-A2CF-0D2E23A8C6D2}" destId="{CF90FFD1-BF74-4002-BD28-866DD9F6B622}" srcOrd="0" destOrd="0" presId="urn:microsoft.com/office/officeart/2005/8/layout/orgChart1"/>
    <dgm:cxn modelId="{6B990287-682B-4AD1-8E1C-34CA9D87FD61}" type="presParOf" srcId="{CF90FFD1-BF74-4002-BD28-866DD9F6B622}" destId="{46591A54-EC9F-42C5-9858-EE7EC7FB4B8C}" srcOrd="0" destOrd="0" presId="urn:microsoft.com/office/officeart/2005/8/layout/orgChart1"/>
    <dgm:cxn modelId="{A78B2097-1260-4C12-9324-84DF930788BD}" type="presParOf" srcId="{CF90FFD1-BF74-4002-BD28-866DD9F6B622}" destId="{68962933-2499-4329-8A71-4A7F6B972D89}" srcOrd="1" destOrd="0" presId="urn:microsoft.com/office/officeart/2005/8/layout/orgChart1"/>
    <dgm:cxn modelId="{3B9440CF-8A0F-42AC-8BA0-DAA02B05EB64}" type="presParOf" srcId="{AB2396BB-32DB-4578-A2CF-0D2E23A8C6D2}" destId="{DB6BF7FC-3E97-4AC1-8BE1-A9A924F16CA3}" srcOrd="1" destOrd="0" presId="urn:microsoft.com/office/officeart/2005/8/layout/orgChart1"/>
    <dgm:cxn modelId="{6B1ECC88-BEBC-4B4F-AAFA-3EECE3B78834}" type="presParOf" srcId="{AB2396BB-32DB-4578-A2CF-0D2E23A8C6D2}" destId="{1721499C-964F-4495-B679-31D94308C46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D8105-62EE-43D4-BC1B-97636C79FC74}">
      <dsp:nvSpPr>
        <dsp:cNvPr id="0" name=""/>
        <dsp:cNvSpPr/>
      </dsp:nvSpPr>
      <dsp:spPr>
        <a:xfrm>
          <a:off x="706" y="1407088"/>
          <a:ext cx="3074323" cy="153716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000" kern="1200"/>
            <a:t>Ilmoittautuminen</a:t>
          </a:r>
          <a:r>
            <a:rPr lang="fi-FI" sz="3000" kern="1200">
              <a:latin typeface="Calibri Light" panose="020F0302020204030204"/>
            </a:rPr>
            <a:t> kevään</a:t>
          </a:r>
          <a:r>
            <a:rPr lang="fi-FI" sz="3000" kern="1200"/>
            <a:t> kirjoituksiin</a:t>
          </a:r>
          <a:endParaRPr lang="en-US" sz="3000" kern="1200"/>
        </a:p>
      </dsp:txBody>
      <dsp:txXfrm>
        <a:off x="706" y="1407088"/>
        <a:ext cx="3074323" cy="1537161"/>
      </dsp:txXfrm>
    </dsp:sp>
    <dsp:sp modelId="{A01575B3-5408-4748-BC27-C536F555BD54}">
      <dsp:nvSpPr>
        <dsp:cNvPr id="0" name=""/>
        <dsp:cNvSpPr/>
      </dsp:nvSpPr>
      <dsp:spPr>
        <a:xfrm>
          <a:off x="3720638" y="1407088"/>
          <a:ext cx="3074323" cy="153716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000" kern="1200"/>
            <a:t>Ylioppilastutkinnon rakenne</a:t>
          </a:r>
          <a:endParaRPr lang="en-US" sz="3000" kern="1200"/>
        </a:p>
      </dsp:txBody>
      <dsp:txXfrm>
        <a:off x="3720638" y="1407088"/>
        <a:ext cx="3074323" cy="1537161"/>
      </dsp:txXfrm>
    </dsp:sp>
    <dsp:sp modelId="{46591A54-EC9F-42C5-9858-EE7EC7FB4B8C}">
      <dsp:nvSpPr>
        <dsp:cNvPr id="0" name=""/>
        <dsp:cNvSpPr/>
      </dsp:nvSpPr>
      <dsp:spPr>
        <a:xfrm>
          <a:off x="7440570" y="1407088"/>
          <a:ext cx="3074323" cy="153716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000" kern="1200">
              <a:latin typeface="Calibri Light" panose="020F0302020204030204"/>
            </a:rPr>
            <a:t>Messuinfo (19- ja 18-vuosikurssit)</a:t>
          </a:r>
        </a:p>
      </dsp:txBody>
      <dsp:txXfrm>
        <a:off x="7440570" y="1407088"/>
        <a:ext cx="3074323" cy="1537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42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5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0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28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25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66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3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7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75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64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75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lioppilastutkinto.fi/ylioppilastutkinto/tulokset-ja-koesuoritukset" TargetMode="External"/><Relationship Id="rId2" Type="http://schemas.openxmlformats.org/officeDocument/2006/relationships/hyperlink" Target="https://opintopolku.fi/oma-opintopolk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lioppilastutkinto.fi/ylioppilastutkinto/kokelaill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http:/www.ylioppilastutkinto.fi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7021513" cy="2308324"/>
          </a:xfrm>
        </p:spPr>
        <p:txBody>
          <a:bodyPr>
            <a:normAutofit/>
          </a:bodyPr>
          <a:lstStyle/>
          <a:p>
            <a:pPr algn="l"/>
            <a:r>
              <a:rPr lang="fi-FI" sz="7200">
                <a:solidFill>
                  <a:schemeClr val="bg1"/>
                </a:solidFill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Broadway"/>
              </a:rPr>
              <a:t>YO-info</a:t>
            </a:r>
            <a:endParaRPr lang="fi-FI" sz="7200">
              <a:solidFill>
                <a:schemeClr val="bg1"/>
              </a:solidFill>
              <a:latin typeface="Broadway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5024" y="3809999"/>
            <a:ext cx="7025753" cy="1012778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fi-FI">
                <a:solidFill>
                  <a:schemeClr val="bg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cs typeface="Calibri"/>
              </a:rPr>
              <a:t>10.11.2021</a:t>
            </a: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7C988A-6C65-47B4-99B7-CB182C10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Broadway"/>
              </a:rPr>
              <a:t>Tarkasta lomakkeen tiedot huolella!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1FF2C6-9B75-4DFC-AC9F-D3CB1E4AF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sz="2400"/>
              <a:t>Mitä aineita kirjoitat keväällä 2022?</a:t>
            </a:r>
          </a:p>
          <a:p>
            <a:r>
              <a:rPr lang="fi-FI" sz="2400"/>
              <a:t>Toteutuvathan </a:t>
            </a:r>
            <a:r>
              <a:rPr lang="fi-FI" sz="2400" b="1"/>
              <a:t>4 pakollista</a:t>
            </a:r>
            <a:r>
              <a:rPr lang="fi-FI" sz="2400"/>
              <a:t> ainetta? (tutkinnon suorittaminen aloitettu syksyllä 2021 tai aiemmin)</a:t>
            </a:r>
            <a:endParaRPr lang="fi-FI" sz="2400">
              <a:cs typeface="Calibri"/>
            </a:endParaRPr>
          </a:p>
          <a:p>
            <a:r>
              <a:rPr lang="fi-FI" sz="2400"/>
              <a:t>Onhan </a:t>
            </a:r>
            <a:r>
              <a:rPr lang="fi-FI" sz="2400" b="1"/>
              <a:t>yksi kirjoitusaine laajuudeltaan pitkä</a:t>
            </a:r>
            <a:r>
              <a:rPr lang="fi-FI" sz="2400"/>
              <a:t>?</a:t>
            </a:r>
            <a:endParaRPr lang="fi-FI" sz="2400">
              <a:cs typeface="Calibri"/>
            </a:endParaRPr>
          </a:p>
          <a:p>
            <a:r>
              <a:rPr lang="fi-FI" sz="2400"/>
              <a:t>Tarkista kirjoitusaineesi laajuus</a:t>
            </a:r>
            <a:endParaRPr lang="fi-FI" sz="2400">
              <a:cs typeface="Calibri"/>
            </a:endParaRPr>
          </a:p>
          <a:p>
            <a:pPr lvl="1" indent="0">
              <a:buFont typeface="Wingdings 2" pitchFamily="34" charset="0"/>
            </a:pPr>
            <a:r>
              <a:rPr lang="fi-FI" sz="2000" spc="10">
                <a:solidFill>
                  <a:srgbClr val="000000"/>
                </a:solidFill>
              </a:rPr>
              <a:t>Lyhyt/pitkä matematiikka</a:t>
            </a:r>
            <a:endParaRPr lang="fi-FI" sz="2000" spc="10">
              <a:solidFill>
                <a:srgbClr val="000000"/>
              </a:solidFill>
              <a:cs typeface="Calibri"/>
            </a:endParaRPr>
          </a:p>
          <a:p>
            <a:pPr lvl="1" indent="0">
              <a:buFont typeface="Wingdings 2" pitchFamily="34" charset="0"/>
              <a:buChar char=""/>
            </a:pPr>
            <a:r>
              <a:rPr lang="fi-FI" sz="2000"/>
              <a:t>Vieraat kielet</a:t>
            </a:r>
            <a:endParaRPr lang="fi-FI" sz="2000">
              <a:cs typeface="Calibri"/>
            </a:endParaRPr>
          </a:p>
          <a:p>
            <a:pPr lvl="1" indent="0">
              <a:buNone/>
            </a:pPr>
            <a:endParaRPr lang="fi-FI" sz="2000">
              <a:solidFill>
                <a:srgbClr val="262626"/>
              </a:solidFill>
            </a:endParaRPr>
          </a:p>
          <a:p>
            <a:r>
              <a:rPr lang="fi-FI" sz="2400"/>
              <a:t>Tallenna, tulosta ja allekirjoita lomake! </a:t>
            </a:r>
            <a:endParaRPr lang="fi-FI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3411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5D0B79-9722-486F-980F-5ED00B836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Broadway"/>
                <a:cs typeface="Calibri Light"/>
              </a:rPr>
              <a:t>Lomakkeen palautus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8A2697-D99B-4B0B-AEE5-B441D9A9C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i-FI" sz="2400" spc="0">
              <a:ea typeface="+mn-lt"/>
              <a:cs typeface="+mn-lt"/>
            </a:endParaRPr>
          </a:p>
          <a:p>
            <a:pPr marL="0" indent="0">
              <a:buNone/>
            </a:pPr>
            <a:r>
              <a:rPr lang="fi-FI" sz="2400" spc="0">
                <a:ea typeface="+mn-lt"/>
                <a:cs typeface="+mn-lt"/>
              </a:rPr>
              <a:t>Palauta tulostettu ja allekirjoitettu Wilma-lomake </a:t>
            </a:r>
            <a:r>
              <a:rPr lang="fi-FI" sz="2400" spc="0" err="1">
                <a:ea typeface="+mn-lt"/>
                <a:cs typeface="+mn-lt"/>
              </a:rPr>
              <a:t>Klassikan</a:t>
            </a:r>
            <a:r>
              <a:rPr lang="fi-FI" sz="2400" spc="0">
                <a:ea typeface="+mn-lt"/>
                <a:cs typeface="+mn-lt"/>
              </a:rPr>
              <a:t> </a:t>
            </a:r>
            <a:r>
              <a:rPr lang="fi-FI" sz="2400">
                <a:ea typeface="+mn-lt"/>
                <a:cs typeface="+mn-lt"/>
              </a:rPr>
              <a:t>kanslian</a:t>
            </a:r>
            <a:r>
              <a:rPr lang="fi-FI" sz="2400" spc="0">
                <a:ea typeface="+mn-lt"/>
                <a:cs typeface="+mn-lt"/>
              </a:rPr>
              <a:t> </a:t>
            </a:r>
            <a:r>
              <a:rPr lang="fi-FI" sz="2400">
                <a:ea typeface="+mn-lt"/>
                <a:cs typeface="+mn-lt"/>
              </a:rPr>
              <a:t>edessä olevaan valkoiseen postilaatikkoon 23.11.</a:t>
            </a:r>
            <a:r>
              <a:rPr lang="fi-FI" sz="2400" spc="0">
                <a:ea typeface="+mn-lt"/>
                <a:cs typeface="+mn-lt"/>
              </a:rPr>
              <a:t> mennessä. </a:t>
            </a:r>
          </a:p>
          <a:p>
            <a:pPr marL="0" indent="0">
              <a:buNone/>
            </a:pPr>
            <a:endParaRPr lang="fi-FI" sz="2400" spc="0">
              <a:ea typeface="+mn-lt"/>
              <a:cs typeface="+mn-lt"/>
            </a:endParaRPr>
          </a:p>
          <a:p>
            <a:pPr marL="0" indent="0">
              <a:buNone/>
            </a:pPr>
            <a:r>
              <a:rPr lang="fi-FI" sz="2400" spc="0">
                <a:ea typeface="+mn-lt"/>
                <a:cs typeface="+mn-lt"/>
              </a:rPr>
              <a:t>HUOM! Ilmoittautumishetkellä alaikäisen opiskelijan lomakkeen allekirjoittavat sekä opiskelija että huoltaja. </a:t>
            </a:r>
            <a:endParaRPr lang="fi-FI"/>
          </a:p>
          <a:p>
            <a:pPr marL="0" indent="0">
              <a:buNone/>
            </a:pPr>
            <a:r>
              <a:rPr lang="fi-FI" sz="2400" spc="0">
                <a:ea typeface="+mn-lt"/>
                <a:cs typeface="+mn-lt"/>
              </a:rPr>
              <a:t>Alaikäisen lasku lähtee huoltajalle, joten </a:t>
            </a:r>
            <a:r>
              <a:rPr lang="fi-FI" sz="2400" b="1" spc="0">
                <a:ea typeface="+mn-lt"/>
                <a:cs typeface="+mn-lt"/>
              </a:rPr>
              <a:t>alleviivaa tulostetusta lomakkeesta allekirjoittaneen huoltajan nimi</a:t>
            </a:r>
            <a:r>
              <a:rPr lang="fi-FI" sz="2400" spc="0">
                <a:ea typeface="+mn-lt"/>
                <a:cs typeface="+mn-lt"/>
              </a:rPr>
              <a:t>, ja lisää huoltajan henkilötunnus.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6687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AC3D6F-BE7E-49C4-B86D-F4F290D16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Broadway"/>
              </a:rPr>
              <a:t>Ilmoittautuminen on sitova!</a:t>
            </a:r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01A94CFB-4313-4560-93E7-60D5546083F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599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9058">
                  <a:extLst>
                    <a:ext uri="{9D8B030D-6E8A-4147-A177-3AD203B41FA5}">
                      <a16:colId xmlns:a16="http://schemas.microsoft.com/office/drawing/2014/main" val="881415845"/>
                    </a:ext>
                  </a:extLst>
                </a:gridCol>
                <a:gridCol w="2576541">
                  <a:extLst>
                    <a:ext uri="{9D8B030D-6E8A-4147-A177-3AD203B41FA5}">
                      <a16:colId xmlns:a16="http://schemas.microsoft.com/office/drawing/2014/main" val="6434607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i-FI"/>
                        <a:t>Tutkintomaksut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>
                          <a:effectLst/>
                        </a:rPr>
                        <a:t>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046157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/>
                        <a:t>Perusmaksu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/>
                        <a:t>14 €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382163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/>
                        <a:t>Koekohtainen maksu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/>
                        <a:t>28 €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6763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/>
                        <a:t>Maksu oikaisuvaatimuksesta / aine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/>
                        <a:t>50 €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4089827"/>
                  </a:ext>
                </a:extLst>
              </a:tr>
            </a:tbl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85FADDD7-4280-4E7D-9ADB-E7E2AD5B840B}"/>
              </a:ext>
            </a:extLst>
          </p:cNvPr>
          <p:cNvSpPr txBox="1"/>
          <p:nvPr/>
        </p:nvSpPr>
        <p:spPr>
          <a:xfrm>
            <a:off x="1263112" y="3742841"/>
            <a:ext cx="8580894" cy="29546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400"/>
              <a:t>Koe</a:t>
            </a:r>
            <a:r>
              <a:rPr lang="fi-FI" sz="2400">
                <a:ea typeface="+mn-lt"/>
                <a:cs typeface="+mn-lt"/>
              </a:rPr>
              <a:t> katsotaan hylätyksi, jos ilmoittautunut jää saapumatta koetilaisuuteen  ilman </a:t>
            </a:r>
            <a:r>
              <a:rPr lang="fi-FI" sz="2400" err="1">
                <a:ea typeface="+mn-lt"/>
                <a:cs typeface="+mn-lt"/>
              </a:rPr>
              <a:t>YTL:n</a:t>
            </a:r>
            <a:r>
              <a:rPr lang="fi-FI" sz="2400">
                <a:ea typeface="+mn-lt"/>
                <a:cs typeface="+mn-lt"/>
              </a:rPr>
              <a:t> hyväksymää syytä.</a:t>
            </a:r>
            <a:endParaRPr lang="fi-FI" sz="2400"/>
          </a:p>
          <a:p>
            <a:pPr algn="l"/>
            <a:endParaRPr lang="fi-FI" sz="2400"/>
          </a:p>
          <a:p>
            <a:r>
              <a:rPr lang="fi-FI" sz="2400"/>
              <a:t>Ilmoittautuminen merkitsee AINA koko ylioppilastutkinnon aloittamista (kolme perättäistä kertaa).</a:t>
            </a:r>
            <a:endParaRPr lang="fi-FI" sz="2400">
              <a:cs typeface="Calibri"/>
            </a:endParaRPr>
          </a:p>
          <a:p>
            <a:endParaRPr lang="fi-FI" sz="2400">
              <a:cs typeface="Calibri"/>
            </a:endParaRPr>
          </a:p>
          <a:p>
            <a:r>
              <a:rPr lang="fi-FI" sz="2400">
                <a:cs typeface="Calibri"/>
              </a:rPr>
              <a:t>Laskut tulevat tammikuussa. </a:t>
            </a:r>
          </a:p>
          <a:p>
            <a:endParaRPr lang="fi-FI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52210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AC3D6F-BE7E-49C4-B86D-F4F290D16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Broadway"/>
              </a:rPr>
              <a:t>Tutkintorakenne muuttuu!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07F88DF-1F2F-4FBC-B1FF-289BBEFEE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cs typeface="Calibri"/>
              </a:rPr>
              <a:t>Uusi tutkintorakenne koskee kokelaita, jotka aloittavat yo-tutkinnon suorittamisen keväällä 2022 tai myöhemmin.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0802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0887DD-7067-4E08-8601-B35F7C42B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17" y="164042"/>
            <a:ext cx="10811933" cy="1858827"/>
          </a:xfrm>
        </p:spPr>
        <p:txBody>
          <a:bodyPr>
            <a:noAutofit/>
          </a:bodyPr>
          <a:lstStyle/>
          <a:p>
            <a:r>
              <a:rPr lang="fi-FI" sz="2800" b="1"/>
              <a:t>Ylioppilastutkinnon rakenne </a:t>
            </a:r>
            <a:br>
              <a:rPr lang="fi-FI" sz="2800" b="1"/>
            </a:br>
            <a:r>
              <a:rPr lang="fi-FI" sz="2800" b="1"/>
              <a:t>(syksyllä 2021 ja aikaisemmin tutkinnon aloittaneet)</a:t>
            </a:r>
            <a:br>
              <a:rPr lang="fi-FI" sz="2800"/>
            </a:br>
            <a:r>
              <a:rPr lang="fi-FI" sz="2800">
                <a:cs typeface="Calibri Light"/>
              </a:rPr>
              <a:t>Yo-tutkinto tulee suorittaa kolmen peräkkäisen tutkintokerran aikana</a:t>
            </a:r>
          </a:p>
        </p:txBody>
      </p:sp>
      <p:pic>
        <p:nvPicPr>
          <p:cNvPr id="5" name="Sisällön paikkamerkki 4" descr="Kuva, joka sisältää kohteen näyttökuva&#10;&#10;Kuvaus luotu, erittäin korkea luotettavuus">
            <a:extLst>
              <a:ext uri="{FF2B5EF4-FFF2-40B4-BE49-F238E27FC236}">
                <a16:creationId xmlns:a16="http://schemas.microsoft.com/office/drawing/2014/main" id="{83193628-438A-4CBC-8210-0A3DD27F09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997"/>
          <a:stretch/>
        </p:blipFill>
        <p:spPr>
          <a:xfrm>
            <a:off x="636343" y="2023190"/>
            <a:ext cx="10324484" cy="4646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71438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>
            <a:extLst>
              <a:ext uri="{FF2B5EF4-FFF2-40B4-BE49-F238E27FC236}">
                <a16:creationId xmlns:a16="http://schemas.microsoft.com/office/drawing/2014/main" id="{45B43883-7084-48D1-9128-9E82F6448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20" y="264319"/>
            <a:ext cx="10756104" cy="587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91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816DE373-F3DF-4088-BA76-CD342BA0C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58716"/>
            <a:ext cx="11455879" cy="635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57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9D497D-771F-40FA-98DC-639305CC0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Broadway"/>
              </a:rPr>
              <a:t>Osallistumisoikeus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0C5993-95B2-4B93-8D2A-FCC4D4C2C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2400" b="1">
                <a:ea typeface="+mn-lt"/>
                <a:cs typeface="+mn-lt"/>
              </a:rPr>
              <a:t>Kokelaalla on oikeus osallistua ylioppilaskokeeseen, kun</a:t>
            </a:r>
          </a:p>
          <a:p>
            <a:r>
              <a:rPr lang="fi-FI" sz="2400" b="1">
                <a:ea typeface="+mn-lt"/>
                <a:cs typeface="+mn-lt"/>
              </a:rPr>
              <a:t>kaikki pa­kol­li­set kurs­sit</a:t>
            </a:r>
            <a:r>
              <a:rPr lang="fi-FI" sz="2400">
                <a:ea typeface="+mn-lt"/>
                <a:cs typeface="+mn-lt"/>
              </a:rPr>
              <a:t> kir­joi­tus­ai­nees­sa on suoritettu.</a:t>
            </a:r>
          </a:p>
          <a:p>
            <a:r>
              <a:rPr lang="fi-FI" sz="2400">
                <a:ea typeface="+mn-lt"/>
                <a:cs typeface="+mn-lt"/>
              </a:rPr>
              <a:t>ly­hy­es­sä kie­les­sä vä­hin­tään 3 kurs­sia opis­kel­tu.</a:t>
            </a:r>
            <a:endParaRPr lang="fi-FI" sz="2400"/>
          </a:p>
          <a:p>
            <a:pPr marL="0" indent="0">
              <a:buNone/>
            </a:pPr>
            <a:endParaRPr lang="fi-FI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48011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C5074C-8E9C-42A0-BE6C-01A781FEE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Broadway"/>
              </a:rPr>
              <a:t>Ylioppilastutkinto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317395-0764-4C2E-A69D-B1EB58C8C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sz="2400" b="1">
                <a:ea typeface="+mn-lt"/>
                <a:cs typeface="+mn-lt"/>
              </a:rPr>
              <a:t>Yli­op­pi­las­tut­kin­to­to­dis­tuk­sen ja yli­op­pi­las­la­kin saa</a:t>
            </a:r>
            <a:r>
              <a:rPr lang="fi-FI" sz="2400">
                <a:ea typeface="+mn-lt"/>
                <a:cs typeface="+mn-lt"/>
              </a:rPr>
              <a:t>, kun </a:t>
            </a:r>
          </a:p>
          <a:p>
            <a:pPr lvl="1"/>
            <a:r>
              <a:rPr lang="fi-FI" sz="2400">
                <a:ea typeface="+mn-lt"/>
                <a:cs typeface="+mn-lt"/>
              </a:rPr>
              <a:t>vähintään 75 kurssia on suoritettu (kaik­ki pa­kol­li­set kurssit ja vähintään 10 syventävää kurssia) JA</a:t>
            </a:r>
          </a:p>
          <a:p>
            <a:pPr lvl="1"/>
            <a:r>
              <a:rPr lang="fi-FI" sz="2400" b="1">
                <a:ea typeface="+mn-lt"/>
                <a:cs typeface="+mn-lt"/>
              </a:rPr>
              <a:t>yli­op­pi­las­tut­kin­to</a:t>
            </a:r>
            <a:r>
              <a:rPr lang="fi-FI" sz="2400">
                <a:ea typeface="+mn-lt"/>
                <a:cs typeface="+mn-lt"/>
              </a:rPr>
              <a:t> on suo­ri­tet­tu.</a:t>
            </a:r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1470156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659DBC-4327-472B-B91B-AAA39DCC3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Broadway"/>
              </a:rPr>
              <a:t>Ylioppilaskokeen uusiminen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E51909-D869-43AF-ADB7-1CDFC55AC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i-FI" sz="2400">
              <a:cs typeface="Calibri" panose="020F0502020204030204"/>
            </a:endParaRPr>
          </a:p>
          <a:p>
            <a:r>
              <a:rPr lang="fi-FI" sz="2400"/>
              <a:t>Hylätyn kokeen saa uusia kolme kertaa välittömästi seuraavien kolmen tutkintokerran aikana.</a:t>
            </a:r>
            <a:endParaRPr lang="fi-FI"/>
          </a:p>
          <a:p>
            <a:r>
              <a:rPr lang="fi-FI" sz="2400"/>
              <a:t>Tutkinnon suorittanut henkilö saa uusia hylätyn kokeen niin monta kertaa kuin haluaa.</a:t>
            </a:r>
            <a:endParaRPr lang="fi-FI" sz="2400">
              <a:cs typeface="Calibri"/>
            </a:endParaRPr>
          </a:p>
          <a:p>
            <a:r>
              <a:rPr lang="fi-FI" sz="2400"/>
              <a:t>Hyväksytyn kokeen saa uusia rajoituksetta.</a:t>
            </a:r>
            <a:endParaRPr lang="fi-FI" sz="2400">
              <a:cs typeface="Calibri"/>
            </a:endParaRPr>
          </a:p>
          <a:p>
            <a:r>
              <a:rPr lang="fi-FI" sz="2400">
                <a:cs typeface="Calibri"/>
              </a:rPr>
              <a:t>Tarvittaessa keskustele opon kanssa, kannattaako koetta uusia.</a:t>
            </a:r>
          </a:p>
          <a:p>
            <a:pPr marL="0" indent="0">
              <a:buNone/>
            </a:pPr>
            <a:endParaRPr lang="fi-FI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02310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kstiruutu 33">
            <a:extLst>
              <a:ext uri="{FF2B5EF4-FFF2-40B4-BE49-F238E27FC236}">
                <a16:creationId xmlns:a16="http://schemas.microsoft.com/office/drawing/2014/main" id="{1E6C8D20-C91F-488D-A7D6-F31E688C9B5D}"/>
              </a:ext>
            </a:extLst>
          </p:cNvPr>
          <p:cNvSpPr txBox="1"/>
          <p:nvPr/>
        </p:nvSpPr>
        <p:spPr>
          <a:xfrm>
            <a:off x="838200" y="556995"/>
            <a:ext cx="10515600" cy="113369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err="1">
                <a:latin typeface="Broadway"/>
                <a:ea typeface="+mj-ea"/>
                <a:cs typeface="+mj-cs"/>
              </a:rPr>
              <a:t>Asiat</a:t>
            </a:r>
            <a:endParaRPr lang="en-US" sz="5400" kern="1200" err="1">
              <a:latin typeface="Broadway"/>
              <a:ea typeface="+mj-ea"/>
              <a:cs typeface="Calibri Light"/>
            </a:endParaRPr>
          </a:p>
        </p:txBody>
      </p:sp>
      <p:graphicFrame>
        <p:nvGraphicFramePr>
          <p:cNvPr id="7" name="Sisällön paikkamerkki 2">
            <a:extLst>
              <a:ext uri="{FF2B5EF4-FFF2-40B4-BE49-F238E27FC236}">
                <a16:creationId xmlns:a16="http://schemas.microsoft.com/office/drawing/2014/main" id="{FEA4BDA3-3E65-44BA-989B-A1FD3139E9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718672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3538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D4560D-D0E5-46A3-8410-B72F953A5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Broadway"/>
              </a:rPr>
              <a:t>Tutkinnon täydentäminen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527A0F-965A-4E10-A08C-BA0781118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sz="2400">
                <a:ea typeface="+mn-lt"/>
                <a:cs typeface="+mn-lt"/>
              </a:rPr>
              <a:t>Ylioppilastutkinnon </a:t>
            </a:r>
            <a:r>
              <a:rPr lang="fi-FI" sz="2400" b="1">
                <a:ea typeface="+mn-lt"/>
                <a:cs typeface="+mn-lt"/>
              </a:rPr>
              <a:t>suorittanut</a:t>
            </a:r>
            <a:r>
              <a:rPr lang="fi-FI" sz="2400">
                <a:ea typeface="+mn-lt"/>
                <a:cs typeface="+mn-lt"/>
              </a:rPr>
              <a:t> voi milloin tahansa täydentää tutkintoaan sellaisella aineella, joka ei kuulu vielä tutkintoon tai tutkintoon kuuluvan aineen eritasoisella kokeella.</a:t>
            </a:r>
            <a:endParaRPr lang="fi-FI" sz="2400">
              <a:cs typeface="Calibri" panose="020F0502020204030204"/>
            </a:endParaRPr>
          </a:p>
          <a:p>
            <a:r>
              <a:rPr lang="fi-FI" sz="2400">
                <a:cs typeface="Calibri" panose="020F0502020204030204"/>
              </a:rPr>
              <a:t>Uuden aineen kirjoittaessasi ehtona on, että aineen pakolliset kurssit on suorittu.</a:t>
            </a:r>
          </a:p>
          <a:p>
            <a:endParaRPr lang="fi-FI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02831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ED3596-7700-4670-8D36-939B9B554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Broadway"/>
              </a:rPr>
              <a:t>Koesuoritusta heikentävän syyn huomioon ottaminen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8EB04D4-0C98-4F3A-A88D-6308EA798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sz="2400">
                <a:ea typeface="+mn-lt"/>
                <a:cs typeface="+mn-lt"/>
              </a:rPr>
              <a:t>Sairaus, vamma ja erityisen vaikea elämäntilanne, lukemisen ja kirjoittamisen erityisvaikeus sekä vieraskielisen kokelaan opetuskielen puutteellinen hallinta voidaan hakemuksesta ottaa huomioon ylioppilastutkinnossa. </a:t>
            </a:r>
          </a:p>
          <a:p>
            <a:r>
              <a:rPr lang="fi-FI" sz="2400">
                <a:ea typeface="+mn-lt"/>
                <a:cs typeface="+mn-lt"/>
              </a:rPr>
              <a:t>Ensisijainen tapa ottaa koesuoritusta heikentävä syy huomioon ylioppilastutkinnossa on myöntää </a:t>
            </a:r>
            <a:r>
              <a:rPr lang="fi-FI" sz="2400" b="1">
                <a:ea typeface="+mn-lt"/>
                <a:cs typeface="+mn-lt"/>
              </a:rPr>
              <a:t>erityisjärjestelyjä koetilanteeseen. </a:t>
            </a:r>
          </a:p>
          <a:p>
            <a:r>
              <a:rPr lang="fi-FI" sz="2400" b="1">
                <a:ea typeface="+mn-lt"/>
                <a:cs typeface="+mn-lt"/>
              </a:rPr>
              <a:t>Pistekorotus</a:t>
            </a:r>
            <a:r>
              <a:rPr lang="fi-FI" sz="2400">
                <a:ea typeface="+mn-lt"/>
                <a:cs typeface="+mn-lt"/>
              </a:rPr>
              <a:t> kohdistuu jatkossa ainoastaan niihin kokeisiin, joiden arvosana ilman lisäpisteitä olisi hylätty. </a:t>
            </a:r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3397001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5FFAF3-AD52-4799-A7FE-126C9149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Britannic Bold"/>
              </a:rPr>
              <a:t>Erityisjärjestelyjen hakeminen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8CF712-2177-491A-930F-72B6F612E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sz="2800">
                <a:ea typeface="+mn-lt"/>
                <a:cs typeface="+mn-lt"/>
              </a:rPr>
              <a:t>Erityisjärjestelyt ylioppilaskirjoituksissa vaativat lautakunnan päätöksen!</a:t>
            </a:r>
            <a:endParaRPr lang="fi-FI"/>
          </a:p>
          <a:p>
            <a:r>
              <a:rPr lang="fi-FI" sz="2800">
                <a:ea typeface="+mn-lt"/>
                <a:cs typeface="+mn-lt"/>
              </a:rPr>
              <a:t>Hakemus on toimitettava lautakuntaan viimeistään</a:t>
            </a:r>
            <a:r>
              <a:rPr lang="fi-FI" sz="2800">
                <a:solidFill>
                  <a:srgbClr val="000000"/>
                </a:solidFill>
                <a:ea typeface="+mn-lt"/>
                <a:cs typeface="+mn-lt"/>
              </a:rPr>
              <a:t> </a:t>
            </a:r>
          </a:p>
          <a:p>
            <a:pPr marL="731520" lvl="1" indent="-457200">
              <a:buFont typeface="Arial" pitchFamily="18" charset="2"/>
              <a:buChar char="•"/>
            </a:pPr>
            <a:r>
              <a:rPr lang="fi-FI" sz="2600">
                <a:ea typeface="+mn-lt"/>
                <a:cs typeface="+mn-lt"/>
              </a:rPr>
              <a:t>syksyn tutkinnon osalta 30. huhtikuuta</a:t>
            </a:r>
            <a:endParaRPr lang="fi-FI">
              <a:ea typeface="+mn-lt"/>
              <a:cs typeface="+mn-lt"/>
            </a:endParaRPr>
          </a:p>
          <a:p>
            <a:pPr marL="731520" lvl="1" indent="-457200">
              <a:buFont typeface="Arial" pitchFamily="18" charset="2"/>
              <a:buChar char="•"/>
            </a:pPr>
            <a:r>
              <a:rPr lang="fi-FI" sz="2600">
                <a:ea typeface="+mn-lt"/>
                <a:cs typeface="+mn-lt"/>
              </a:rPr>
              <a:t>kevään tutkinnon osalta 30. marraskuuta.</a:t>
            </a:r>
            <a:endParaRPr lang="fi-FI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6117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 descr="Valkoinen kukat blossoming vihreä tausta">
            <a:extLst>
              <a:ext uri="{FF2B5EF4-FFF2-40B4-BE49-F238E27FC236}">
                <a16:creationId xmlns:a16="http://schemas.microsoft.com/office/drawing/2014/main" id="{AADDB6BD-3515-4B51-BE1B-449289A9BD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1171" r="6593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2D88A4-29BA-4761-896A-90C181F7A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r>
              <a:rPr lang="fi-FI" sz="2400">
                <a:solidFill>
                  <a:srgbClr val="000000"/>
                </a:solidFill>
                <a:cs typeface="Calibri"/>
              </a:rPr>
              <a:t>Kysy rohkeasti, jos jokin yo-kokeisiin liittyvä mietityttää.</a:t>
            </a:r>
          </a:p>
          <a:p>
            <a:pPr lvl="1"/>
            <a:r>
              <a:rPr lang="fi-FI">
                <a:solidFill>
                  <a:srgbClr val="000000"/>
                </a:solidFill>
                <a:ea typeface="+mn-lt"/>
                <a:cs typeface="+mn-lt"/>
              </a:rPr>
              <a:t>Opot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pPr lvl="2"/>
            <a:r>
              <a:rPr lang="fi-FI">
                <a:solidFill>
                  <a:srgbClr val="000000"/>
                </a:solidFill>
                <a:ea typeface="+mn-lt"/>
                <a:cs typeface="+mn-lt"/>
              </a:rPr>
              <a:t>kurssit ja yo-kokeen rakenne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pPr lvl="2"/>
            <a:r>
              <a:rPr lang="fi-FI">
                <a:solidFill>
                  <a:srgbClr val="000000"/>
                </a:solidFill>
                <a:ea typeface="+mn-lt"/>
                <a:cs typeface="+mn-lt"/>
              </a:rPr>
              <a:t>lomakkeen täyttäminen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pPr lvl="1"/>
            <a:r>
              <a:rPr lang="fi-FI">
                <a:solidFill>
                  <a:srgbClr val="000000"/>
                </a:solidFill>
                <a:ea typeface="+mn-lt"/>
                <a:cs typeface="+mn-lt"/>
              </a:rPr>
              <a:t>Kerttu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pPr lvl="2"/>
            <a:r>
              <a:rPr lang="fi-FI">
                <a:solidFill>
                  <a:srgbClr val="000000"/>
                </a:solidFill>
                <a:ea typeface="+mn-lt"/>
                <a:cs typeface="+mn-lt"/>
              </a:rPr>
              <a:t>erityisjärjestelyt </a:t>
            </a:r>
          </a:p>
          <a:p>
            <a:pPr lvl="1"/>
            <a:r>
              <a:rPr lang="fi-FI">
                <a:solidFill>
                  <a:srgbClr val="000000"/>
                </a:solidFill>
                <a:ea typeface="+mn-lt"/>
                <a:cs typeface="+mn-lt"/>
              </a:rPr>
              <a:t>Päivi</a:t>
            </a:r>
            <a:endParaRPr lang="fi-FI">
              <a:solidFill>
                <a:srgbClr val="000000"/>
              </a:solidFill>
              <a:cs typeface="Calibri"/>
            </a:endParaRPr>
          </a:p>
          <a:p>
            <a:pPr lvl="2"/>
            <a:r>
              <a:rPr lang="fi-FI">
                <a:solidFill>
                  <a:srgbClr val="000000"/>
                </a:solidFill>
                <a:ea typeface="+mn-lt"/>
                <a:cs typeface="+mn-lt"/>
              </a:rPr>
              <a:t>laskutus</a:t>
            </a:r>
            <a:endParaRPr lang="fi-FI">
              <a:solidFill>
                <a:srgbClr val="000000"/>
              </a:solidFill>
              <a:cs typeface="Calibri"/>
            </a:endParaRPr>
          </a:p>
          <a:p>
            <a:pPr marL="457200" lvl="1" indent="0">
              <a:buNone/>
            </a:pPr>
            <a:endParaRPr lang="fi-FI">
              <a:solidFill>
                <a:srgbClr val="000000"/>
              </a:solidFill>
              <a:cs typeface="Calibri"/>
            </a:endParaRPr>
          </a:p>
          <a:p>
            <a:r>
              <a:rPr lang="fi-FI" sz="2400">
                <a:solidFill>
                  <a:srgbClr val="000000"/>
                </a:solidFill>
                <a:cs typeface="Calibri"/>
              </a:rPr>
              <a:t>Keväällä ennen kirjoituksia pidetään info yo-kokeen käytännönjärjestelyistä.</a:t>
            </a:r>
          </a:p>
          <a:p>
            <a:pPr marL="0" indent="0">
              <a:buNone/>
            </a:pPr>
            <a:endParaRPr lang="fi-FI" sz="2000">
              <a:solidFill>
                <a:srgbClr val="000000"/>
              </a:solidFill>
              <a:cs typeface="Calibri"/>
            </a:endParaRPr>
          </a:p>
          <a:p>
            <a:pPr lvl="1"/>
            <a:endParaRPr lang="fi-FI" sz="2000">
              <a:solidFill>
                <a:srgbClr val="000000"/>
              </a:solidFill>
              <a:cs typeface="Calibri"/>
            </a:endParaRPr>
          </a:p>
          <a:p>
            <a:pPr lvl="1"/>
            <a:endParaRPr lang="fi-FI" sz="200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821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DBA048D-4FAC-4149-AFB0-E69C9C1D9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fi-FI">
                <a:solidFill>
                  <a:schemeClr val="bg1"/>
                </a:solidFill>
                <a:latin typeface="Broadway"/>
                <a:cs typeface="Calibri Light"/>
              </a:rPr>
              <a:t>Syksyn yo-kokeiden tulokset</a:t>
            </a:r>
            <a:endParaRPr lang="fi-FI">
              <a:solidFill>
                <a:schemeClr val="bg1"/>
              </a:solidFill>
              <a:latin typeface="Broadway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812551-98A3-4FE7-9A70-215CEA740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1900" b="1">
                <a:ea typeface="+mn-lt"/>
                <a:cs typeface="+mn-lt"/>
              </a:rPr>
              <a:t>Syksyn 2021 ylioppilaskirjoitusten tulokset tulevat koululle to 11.11. </a:t>
            </a:r>
            <a:r>
              <a:rPr lang="fi-FI" sz="1900">
                <a:ea typeface="+mn-lt"/>
                <a:cs typeface="+mn-lt"/>
              </a:rPr>
              <a:t>Tulokset tulevat näkyville Wilman lomakkeisiin yo-ilmoittautumistietoihin aamupäivän aikana. </a:t>
            </a:r>
          </a:p>
          <a:p>
            <a:r>
              <a:rPr lang="fi-FI" sz="1900">
                <a:ea typeface="+mn-lt"/>
                <a:cs typeface="+mn-lt"/>
              </a:rPr>
              <a:t>Tulokset ja kokelaan arvostellut koesuoritukset annetaan kokelaalle ja alle 18-vuotiaan kokelaan huoltajalle nähtäväksi Oma Opintopolku -verkkopalvelussa 12.11.2021 klo 9.00 alkaen.</a:t>
            </a:r>
            <a:endParaRPr lang="fi-FI" sz="1900">
              <a:cs typeface="Calibri" panose="020F0502020204030204"/>
            </a:endParaRPr>
          </a:p>
          <a:p>
            <a:r>
              <a:rPr lang="fi-FI" sz="1900">
                <a:ea typeface="+mn-lt"/>
                <a:cs typeface="+mn-lt"/>
              </a:rPr>
              <a:t>Kirjaudu palveluun osoitteessa </a:t>
            </a:r>
            <a:r>
              <a:rPr lang="fi-FI" sz="1900">
                <a:ea typeface="+mn-lt"/>
                <a:cs typeface="+mn-lt"/>
                <a:hlinkClick r:id="rId2"/>
              </a:rPr>
              <a:t>https://opintopolku.fi/oma-opintopolku/</a:t>
            </a:r>
            <a:endParaRPr lang="fi-FI" sz="1900"/>
          </a:p>
          <a:p>
            <a:pPr lvl="1"/>
            <a:r>
              <a:rPr lang="fi-FI" sz="1900">
                <a:ea typeface="+mn-lt"/>
                <a:cs typeface="+mn-lt"/>
              </a:rPr>
              <a:t>omilla pankkitunnuksillasi tai</a:t>
            </a:r>
            <a:endParaRPr lang="fi-FI" sz="1900"/>
          </a:p>
          <a:p>
            <a:pPr lvl="1"/>
            <a:r>
              <a:rPr lang="fi-FI" sz="1900">
                <a:ea typeface="+mn-lt"/>
                <a:cs typeface="+mn-lt"/>
              </a:rPr>
              <a:t>mobiilivarmenteella.</a:t>
            </a:r>
            <a:endParaRPr lang="fi-FI" sz="1900"/>
          </a:p>
          <a:p>
            <a:r>
              <a:rPr lang="fi-FI" sz="1900">
                <a:ea typeface="+mn-lt"/>
                <a:cs typeface="+mn-lt"/>
              </a:rPr>
              <a:t>Alle 18-vuotiaan kokelaan huoltaja voi kirjautua palveluun omilla tunnuksillaan ja nähdä kokelaan tulokset ja koesuoritukset.</a:t>
            </a:r>
            <a:endParaRPr lang="fi-FI" sz="1900"/>
          </a:p>
          <a:p>
            <a:r>
              <a:rPr lang="fi-FI" sz="1900">
                <a:ea typeface="+mn-lt"/>
                <a:cs typeface="+mn-lt"/>
              </a:rPr>
              <a:t>Lue lisää syksyn tuloksista </a:t>
            </a:r>
            <a:r>
              <a:rPr lang="fi-FI" sz="1900">
                <a:ea typeface="+mn-lt"/>
                <a:cs typeface="+mn-lt"/>
                <a:hlinkClick r:id="rId3"/>
              </a:rPr>
              <a:t>Ylioppilastutkintolautakunnan sivuilta</a:t>
            </a:r>
            <a:r>
              <a:rPr lang="fi-FI" sz="1900">
                <a:ea typeface="+mn-lt"/>
                <a:cs typeface="+mn-lt"/>
              </a:rPr>
              <a:t>.</a:t>
            </a:r>
            <a:endParaRPr lang="fi-FI" sz="1900"/>
          </a:p>
          <a:p>
            <a:endParaRPr lang="fi-FI" sz="19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2137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54FACF6-448B-43B3-BA5E-7D476829A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fi-FI" sz="2400">
                <a:solidFill>
                  <a:schemeClr val="bg1"/>
                </a:solidFill>
                <a:latin typeface="Broadway"/>
              </a:rPr>
              <a:t>Oikaisuvaatimus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093565-4FF8-4A3F-BBD5-217277960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2400">
                <a:ea typeface="+mn-lt"/>
                <a:cs typeface="+mn-lt"/>
              </a:rPr>
              <a:t>Jos epäi­let, että ar­vos­te­lus­sa on ta­pah­tu­nut vir­he, saat vaa­tia lauta­kun­nal­ta asi­aan oi­kai­sua. </a:t>
            </a:r>
          </a:p>
          <a:p>
            <a:r>
              <a:rPr lang="fi-FI" sz="2400">
                <a:ea typeface="+mn-lt"/>
                <a:cs typeface="+mn-lt"/>
              </a:rPr>
              <a:t>Oikaisuvaatimus on maksullinen.</a:t>
            </a:r>
          </a:p>
          <a:p>
            <a:r>
              <a:rPr lang="fi-FI" sz="2400">
                <a:ea typeface="+mn-lt"/>
                <a:cs typeface="+mn-lt"/>
              </a:rPr>
              <a:t>Ha­ke­mus on jä­tet­tä­vä 14 päi­vän ku­lu­es­sa sii­tä, kun si­nul­la on ol­lut mah­dol­li­suus saa­da ar­vos­tel­tu koe­suo­ri­tus näh­täväk­se­si.  </a:t>
            </a:r>
            <a:endParaRPr lang="fi-FI" sz="2400"/>
          </a:p>
          <a:p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1926898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7AF499D-04A3-4D0F-AC84-917E94111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fi-FI" sz="5400">
                <a:latin typeface="Broadway"/>
              </a:rPr>
              <a:t>Ylioppilas-kirjoituksista</a:t>
            </a:r>
          </a:p>
        </p:txBody>
      </p:sp>
      <p:pic>
        <p:nvPicPr>
          <p:cNvPr id="4" name="Kuva 4" descr="Punaiseen seinään nojaava kysymysmerkki">
            <a:extLst>
              <a:ext uri="{FF2B5EF4-FFF2-40B4-BE49-F238E27FC236}">
                <a16:creationId xmlns:a16="http://schemas.microsoft.com/office/drawing/2014/main" id="{0EDA983B-F205-409E-82AC-32550EE068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816" r="1098" b="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F5E8E3-72FA-49F4-A619-DE9993BD3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400"/>
              <a:t>Kokelaan pitää perehtyä ylioppilastutkinnon rakenteeseen ja vaatimuksiin sekä suoritusohjeisiin.</a:t>
            </a:r>
            <a:endParaRPr lang="fi-FI" sz="2400">
              <a:cs typeface="Calibri"/>
            </a:endParaRPr>
          </a:p>
          <a:p>
            <a:r>
              <a:rPr lang="fi-FI" sz="2400"/>
              <a:t>Kokelas on itse vastuussa siitä, että on selvillä ohjeista ja noudattaa niitä!</a:t>
            </a:r>
            <a:endParaRPr lang="fi-FI" sz="2400">
              <a:cs typeface="Calibri"/>
            </a:endParaRPr>
          </a:p>
          <a:p>
            <a:r>
              <a:rPr lang="fi-FI" sz="2400">
                <a:hlinkClick r:id="rId3"/>
              </a:rPr>
              <a:t>TIEDOTE KEVÄÄN 2022 YLIOPPILASKOKELAALLE</a:t>
            </a:r>
            <a:endParaRPr lang="fi-FI" sz="2400">
              <a:cs typeface="Calibri"/>
            </a:endParaRPr>
          </a:p>
          <a:p>
            <a:r>
              <a:rPr lang="fi-FI" sz="2400"/>
              <a:t>Kaikki ohjeet, aikataulut ja määräykset:</a:t>
            </a:r>
            <a:endParaRPr lang="fi-FI" sz="2400">
              <a:cs typeface="Calibri"/>
            </a:endParaRPr>
          </a:p>
          <a:p>
            <a:pPr marL="274320" lvl="1" indent="0">
              <a:buNone/>
            </a:pPr>
            <a:r>
              <a:rPr lang="fi-FI">
                <a:hlinkClick r:id="rId4"/>
              </a:rPr>
              <a:t>http://www.ylioppilastutkinto.fi</a:t>
            </a:r>
            <a:r>
              <a:rPr lang="fi-FI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74274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25B906-E3B1-49B2-9BA4-0E791758C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 fontScale="90000"/>
          </a:bodyPr>
          <a:lstStyle/>
          <a:p>
            <a:r>
              <a:rPr lang="fi-FI" sz="4100">
                <a:latin typeface="Broadway"/>
              </a:rPr>
              <a:t>Ilmoittautuminen </a:t>
            </a:r>
            <a:br>
              <a:rPr lang="fi-FI" sz="4100">
                <a:latin typeface="Broadway"/>
              </a:rPr>
            </a:br>
            <a:r>
              <a:rPr lang="fi-FI" sz="4100">
                <a:latin typeface="Broadway"/>
              </a:rPr>
              <a:t>kevään 2022 kirjoituksiin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5914D6-1E56-414A-AEB5-805FAF727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sz="3600"/>
              <a:t>Viimeinen päivän ilmoittautua kevään 2022 kirjoituksiin on </a:t>
            </a:r>
            <a:endParaRPr lang="fi-FI" sz="3600" b="1"/>
          </a:p>
          <a:p>
            <a:pPr marL="0" indent="0">
              <a:buNone/>
            </a:pPr>
            <a:r>
              <a:rPr lang="fi-FI" sz="3600" b="1"/>
              <a:t>tiistai 23.11.</a:t>
            </a:r>
            <a:endParaRPr lang="fi-FI" sz="3600" b="1">
              <a:cs typeface="Calibri"/>
            </a:endParaRPr>
          </a:p>
          <a:p>
            <a:pPr marL="0" indent="0">
              <a:buNone/>
            </a:pPr>
            <a:endParaRPr lang="fi-FI" sz="2000">
              <a:cs typeface="Calibri"/>
            </a:endParaRPr>
          </a:p>
        </p:txBody>
      </p:sp>
      <p:pic>
        <p:nvPicPr>
          <p:cNvPr id="4" name="Kuva 4" descr="Kalenteri pöydällä">
            <a:extLst>
              <a:ext uri="{FF2B5EF4-FFF2-40B4-BE49-F238E27FC236}">
                <a16:creationId xmlns:a16="http://schemas.microsoft.com/office/drawing/2014/main" id="{68474A40-A872-460E-92E1-68B1BB8D00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05" r="46275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09442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6A9629-37B2-4743-AF74-9D10EF8C8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Broadway"/>
              </a:rPr>
              <a:t>Ilmoittautuminen kevään 2022 kirjoituksiin</a:t>
            </a:r>
            <a:r>
              <a:rPr lang="fi-FI"/>
              <a:t> 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09CFD73-9A70-460C-A27F-8EB70EF21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i-FI" sz="3200">
              <a:cs typeface="Calibri"/>
            </a:endParaRPr>
          </a:p>
          <a:p>
            <a:pPr marL="0" indent="0">
              <a:buNone/>
            </a:pPr>
            <a:r>
              <a:rPr lang="fi-FI"/>
              <a:t>1. Wilma-lomakkeen täyttö, tulostus ja allekirjoitus</a:t>
            </a:r>
            <a:endParaRPr lang="fi-FI">
              <a:cs typeface="Calibri"/>
            </a:endParaRPr>
          </a:p>
          <a:p>
            <a:pPr marL="914400" lvl="1" indent="-457200"/>
            <a:r>
              <a:rPr lang="fi-FI" b="1">
                <a:cs typeface="Calibri"/>
              </a:rPr>
              <a:t>Muista tallentaa tiedot ennen tulostusta!</a:t>
            </a:r>
          </a:p>
          <a:p>
            <a:pPr marL="0" indent="0">
              <a:buNone/>
            </a:pPr>
            <a:r>
              <a:rPr lang="fi-FI"/>
              <a:t>2. Allekirjoitetun Wilma-lomakkeen palautus kanslian edessä olevaan valkoiseen postilaatikkoon</a:t>
            </a:r>
            <a:endParaRPr lang="fi-FI">
              <a:cs typeface="Calibri" panose="020F0502020204030204"/>
            </a:endParaRPr>
          </a:p>
          <a:p>
            <a:pPr marL="0" indent="0">
              <a:buNone/>
            </a:pPr>
            <a:endParaRPr lang="fi-FI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r>
              <a:rPr lang="fi-FI">
                <a:solidFill>
                  <a:srgbClr val="000000"/>
                </a:solidFill>
                <a:cs typeface="Calibri"/>
              </a:rPr>
              <a:t>Jos tarvitset apua ilmoittautumislomakkeen täyttämisessä, ole ensisijaisesti yhteyksissä Wilman kautta oman ryhmäsi opinto-ohjaajaan.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5181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2CE899-A7F8-44BE-AF6E-B7501D378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Broadway"/>
              </a:rPr>
              <a:t>Lomakkeen täyttäminen Wilmassa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0B8C81-4ECD-4AC9-9B52-88D6ADC3C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Ylioppilaskirjoituksiin ilmoittaudutaan Wilmassa:</a:t>
            </a:r>
            <a:endParaRPr lang="fi-FI" dirty="0">
              <a:cs typeface="Calibri"/>
            </a:endParaRPr>
          </a:p>
          <a:p>
            <a:pPr marL="274320" lvl="1" indent="0">
              <a:buNone/>
            </a:pPr>
            <a:r>
              <a:rPr lang="fi-FI" sz="2800" dirty="0"/>
              <a:t>-&gt; LOMAKKEET -&gt; Ilmoittautuminen ylioppilaskirjoituksiin</a:t>
            </a:r>
            <a:endParaRPr lang="fi-FI" sz="2800" dirty="0">
              <a:cs typeface="Calibri"/>
            </a:endParaRPr>
          </a:p>
          <a:p>
            <a:pPr marL="274320" lvl="1" indent="0">
              <a:buNone/>
            </a:pPr>
            <a:endParaRPr lang="fi-FI" sz="2800">
              <a:cs typeface="Calibri"/>
            </a:endParaRPr>
          </a:p>
          <a:p>
            <a:pPr marL="274320" lvl="1" indent="0">
              <a:buNone/>
            </a:pPr>
            <a:r>
              <a:rPr lang="fi-FI" sz="2800" dirty="0"/>
              <a:t>Täydennä ja tarkista lomakkeen tiedot!</a:t>
            </a:r>
            <a:endParaRPr lang="fi-FI" sz="2800" dirty="0">
              <a:cs typeface="Calibri"/>
            </a:endParaRPr>
          </a:p>
          <a:p>
            <a:pPr marL="274320" lvl="1" indent="0">
              <a:buNone/>
            </a:pPr>
            <a:endParaRPr lang="fi-FI" sz="2800">
              <a:solidFill>
                <a:srgbClr val="262626"/>
              </a:solidFill>
              <a:cs typeface="Calibri"/>
            </a:endParaRPr>
          </a:p>
          <a:p>
            <a:pPr marL="274320" lvl="1" indent="0">
              <a:buNone/>
            </a:pPr>
            <a:r>
              <a:rPr lang="fi-FI" sz="2800" dirty="0">
                <a:solidFill>
                  <a:srgbClr val="262626"/>
                </a:solidFill>
              </a:rPr>
              <a:t>Päivitä myös hajautussuunnitelma! </a:t>
            </a:r>
            <a:endParaRPr lang="fi-FI" sz="2800" dirty="0">
              <a:solidFill>
                <a:srgbClr val="262626"/>
              </a:solidFill>
              <a:cs typeface="Calibri"/>
            </a:endParaRPr>
          </a:p>
          <a:p>
            <a:pPr marL="274320" lvl="1" indent="0">
              <a:buNone/>
            </a:pPr>
            <a:endParaRPr lang="fi-FI" sz="260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457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Broadway"/>
              </a:rPr>
              <a:t>Kokelaslaji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48AF2ED-EFAB-43CD-92D0-6A0B30E3E321}"/>
              </a:ext>
            </a:extLst>
          </p:cNvPr>
          <p:cNvSpPr txBox="1"/>
          <p:nvPr/>
        </p:nvSpPr>
        <p:spPr>
          <a:xfrm>
            <a:off x="1259457" y="1805796"/>
            <a:ext cx="7617124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400"/>
              <a:t>Valitse kokelaslaji </a:t>
            </a:r>
            <a:endParaRPr lang="fi-FI" sz="2400">
              <a:cs typeface="Calibri"/>
            </a:endParaRPr>
          </a:p>
          <a:p>
            <a:r>
              <a:rPr lang="fi-FI" sz="2400"/>
              <a:t>- </a:t>
            </a:r>
            <a:r>
              <a:rPr lang="fi-FI" sz="2400" b="1"/>
              <a:t>11</a:t>
            </a:r>
            <a:r>
              <a:rPr lang="fi-FI" sz="2400"/>
              <a:t>, jos tutkinnon suorittaminen on kesken (neljää pakollista ainetta ei ole vielä suoritettu)</a:t>
            </a:r>
            <a:endParaRPr lang="fi-FI" sz="2400">
              <a:cs typeface="Calibri"/>
            </a:endParaRPr>
          </a:p>
          <a:p>
            <a:r>
              <a:rPr lang="fi-FI" sz="2400"/>
              <a:t>- </a:t>
            </a:r>
            <a:r>
              <a:rPr lang="fi-FI" sz="2400" b="1"/>
              <a:t>12</a:t>
            </a:r>
            <a:r>
              <a:rPr lang="fi-FI" sz="2400"/>
              <a:t>, jos neljä pakollista ainetta on jo suoritettu</a:t>
            </a:r>
            <a:endParaRPr lang="fi-FI" sz="2400">
              <a:cs typeface="Calibri"/>
            </a:endParaRPr>
          </a:p>
          <a:p>
            <a:endParaRPr lang="fi-FI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62062A8D-89D0-4B2F-8B66-704C1747DCCF}"/>
              </a:ext>
            </a:extLst>
          </p:cNvPr>
          <p:cNvSpPr txBox="1"/>
          <p:nvPr/>
        </p:nvSpPr>
        <p:spPr>
          <a:xfrm>
            <a:off x="8002437" y="508383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>
                <a:highlight>
                  <a:srgbClr val="FFFF00"/>
                </a:highlight>
              </a:rPr>
              <a:t>2021S</a:t>
            </a:r>
          </a:p>
        </p:txBody>
      </p:sp>
      <p:pic>
        <p:nvPicPr>
          <p:cNvPr id="8" name="Kuva 8">
            <a:extLst>
              <a:ext uri="{FF2B5EF4-FFF2-40B4-BE49-F238E27FC236}">
                <a16:creationId xmlns:a16="http://schemas.microsoft.com/office/drawing/2014/main" id="{13742941-B631-4BD9-8F11-3B258E23A2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36" y="3377935"/>
            <a:ext cx="11437407" cy="3183466"/>
          </a:xfr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CDF541F4-528C-4A68-BDFE-79EBED8D0342}"/>
              </a:ext>
            </a:extLst>
          </p:cNvPr>
          <p:cNvSpPr txBox="1"/>
          <p:nvPr/>
        </p:nvSpPr>
        <p:spPr>
          <a:xfrm>
            <a:off x="6618817" y="5655734"/>
            <a:ext cx="116628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>
                <a:highlight>
                  <a:srgbClr val="FFFF00"/>
                </a:highlight>
              </a:rPr>
              <a:t>2022K</a:t>
            </a:r>
            <a:endParaRPr lang="fi-FI">
              <a:highlight>
                <a:srgbClr val="FFFF00"/>
              </a:highlight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2062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f896113-b1cf-45ed-8d3e-e7517c8d9043">
      <UserInfo>
        <DisplayName>Varis Reetta Maria</DisplayName>
        <AccountId>138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3A93D3577CC294CADE844B2B7014311" ma:contentTypeVersion="12" ma:contentTypeDescription="Luo uusi asiakirja." ma:contentTypeScope="" ma:versionID="cc120674b74a9b9d95d5d31abff551aa">
  <xsd:schema xmlns:xsd="http://www.w3.org/2001/XMLSchema" xmlns:xs="http://www.w3.org/2001/XMLSchema" xmlns:p="http://schemas.microsoft.com/office/2006/metadata/properties" xmlns:ns2="c227a13c-ef09-4a0f-8cbe-4e2af6772358" xmlns:ns3="4f896113-b1cf-45ed-8d3e-e7517c8d9043" targetNamespace="http://schemas.microsoft.com/office/2006/metadata/properties" ma:root="true" ma:fieldsID="11a8e43bd7c37e6deca97175015de0af" ns2:_="" ns3:_="">
    <xsd:import namespace="c227a13c-ef09-4a0f-8cbe-4e2af6772358"/>
    <xsd:import namespace="4f896113-b1cf-45ed-8d3e-e7517c8d90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27a13c-ef09-4a0f-8cbe-4e2af67723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96113-b1cf-45ed-8d3e-e7517c8d904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08EEAC-8780-4650-A534-4C6A68AE8E3D}">
  <ds:schemaRefs>
    <ds:schemaRef ds:uri="4f896113-b1cf-45ed-8d3e-e7517c8d9043"/>
    <ds:schemaRef ds:uri="c227a13c-ef09-4a0f-8cbe-4e2af677235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0268DC9-0243-4146-A29E-D6F4A1B7EA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F6C6B1-ED1A-4495-BC3C-42536A4DD03B}">
  <ds:schemaRefs>
    <ds:schemaRef ds:uri="4f896113-b1cf-45ed-8d3e-e7517c8d9043"/>
    <ds:schemaRef ds:uri="c227a13c-ef09-4a0f-8cbe-4e2af677235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YO-info</vt:lpstr>
      <vt:lpstr>PowerPoint Presentation</vt:lpstr>
      <vt:lpstr>Syksyn yo-kokeiden tulokset</vt:lpstr>
      <vt:lpstr>Oikaisuvaatimus</vt:lpstr>
      <vt:lpstr>Ylioppilas-kirjoituksista</vt:lpstr>
      <vt:lpstr>Ilmoittautuminen  kevään 2022 kirjoituksiin</vt:lpstr>
      <vt:lpstr>Ilmoittautuminen kevään 2022 kirjoituksiin </vt:lpstr>
      <vt:lpstr>Lomakkeen täyttäminen Wilmassa</vt:lpstr>
      <vt:lpstr>Kokelaslaji</vt:lpstr>
      <vt:lpstr>Tarkasta lomakkeen tiedot huolella!</vt:lpstr>
      <vt:lpstr>Lomakkeen palautus</vt:lpstr>
      <vt:lpstr>Ilmoittautuminen on sitova!</vt:lpstr>
      <vt:lpstr>Tutkintorakenne muuttuu!</vt:lpstr>
      <vt:lpstr>Ylioppilastutkinnon rakenne  (syksyllä 2021 ja aikaisemmin tutkinnon aloittaneet) Yo-tutkinto tulee suorittaa kolmen peräkkäisen tutkintokerran aikana</vt:lpstr>
      <vt:lpstr>PowerPoint Presentation</vt:lpstr>
      <vt:lpstr>PowerPoint Presentation</vt:lpstr>
      <vt:lpstr>Osallistumisoikeus</vt:lpstr>
      <vt:lpstr>Ylioppilastutkinto</vt:lpstr>
      <vt:lpstr>Ylioppilaskokeen uusiminen</vt:lpstr>
      <vt:lpstr>Tutkinnon täydentäminen</vt:lpstr>
      <vt:lpstr>Koesuoritusta heikentävän syyn huomioon ottaminen</vt:lpstr>
      <vt:lpstr>Erityisjärjestelyjen hakeminen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ABI-INFO</dc:title>
  <dc:creator/>
  <cp:revision>10</cp:revision>
  <dcterms:created xsi:type="dcterms:W3CDTF">2019-10-28T14:30:12Z</dcterms:created>
  <dcterms:modified xsi:type="dcterms:W3CDTF">2021-11-10T06:46:01Z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0x01010073A93D3577CC294CADE844B2B7014311</vt:lpwstr>
  </property>
  <property fmtid="{D5CDD505-2E9C-101B-9397-08002B2CF9AE}" pid="3" name="Order">
    <vt:r8>433400</vt:r8>
  </property>
  <property fmtid="{D5CDD505-2E9C-101B-9397-08002B2CF9AE}" pid="4" name="ComplianceAssetId">
    <vt:lpwstr/>
  </property>
</Properties>
</file>