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3" r:id="rId17"/>
    <p:sldId id="275" r:id="rId18"/>
    <p:sldId id="279" r:id="rId19"/>
    <p:sldId id="285" r:id="rId20"/>
    <p:sldId id="274" r:id="rId21"/>
  </p:sldIdLst>
  <p:sldSz cx="12192000" cy="6858000"/>
  <p:notesSz cx="6797675" cy="992822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7"/>
    <a:srgbClr val="00A840"/>
    <a:srgbClr val="008332"/>
    <a:srgbClr val="CFEDDA"/>
    <a:srgbClr val="ADE1C1"/>
    <a:srgbClr val="57C280"/>
    <a:srgbClr val="3AA061"/>
    <a:srgbClr val="00C049"/>
    <a:srgbClr val="00DE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FC834-9B32-9F1A-C78A-40FFA1206548}" v="119" dt="2019-11-11T10:15:04.359"/>
    <p1510:client id="{19E62AF3-EF43-4BBA-8E1E-09EFF671B810}" v="36" dt="2019-11-10T17:25:05.706"/>
    <p1510:client id="{BB0BB7FC-22EE-43FE-9625-AC6A4A5B0759}" v="332" dt="2019-05-08T12:50:10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2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922C0-C147-478C-915D-E39DA5A418AD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5B8FA-2ED7-4C65-83BD-073C5B6783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213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81E7E-A826-4677-A8AA-5BD27268BA49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9FEEF-0A10-4014-A017-F239EAFD488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616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416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0611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9440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3698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Klikkaa kuvakkeita siirtyäksesi sivustoille, lisää linkkejä painamalla plus-kuvaketta.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423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Sosiaaliset mediat esille painamalla plus-kuvaketta.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8292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Viimeinen dia.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4246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Viimeinen dia.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69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484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68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21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446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289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8071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672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40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339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018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028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34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954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504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08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492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024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1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00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5634A-4527-4667-8EB6-984CD596E8B3}" type="datetimeFigureOut">
              <a:rPr lang="fi-FI" smtClean="0"/>
              <a:t>22.1.2020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480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klassikka.onedu.fi/web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lassikka.onedu.fi/web/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hyperlink" Target="https://www.facebook.com/klassikka" TargetMode="External"/><Relationship Id="rId12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hyperlink" Target="https://twitter.com/klassikka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klassikka.onedu.fi/web/" TargetMode="External"/><Relationship Id="rId9" Type="http://schemas.openxmlformats.org/officeDocument/2006/relationships/hyperlink" Target="http://www.somewall.fi/feed/klassikka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lassikka.onedu.fi/web/kuvia-ja-videoita-klassikan-arjesta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klassikka.onedu.fi/web/opiskelijalle/tutori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lassikka.onedu.fi/web/hakijalle/" TargetMode="External"/><Relationship Id="rId5" Type="http://schemas.openxmlformats.org/officeDocument/2006/relationships/slide" Target="slide16.xml"/><Relationship Id="rId10" Type="http://schemas.openxmlformats.org/officeDocument/2006/relationships/image" Target="../media/image31.png"/><Relationship Id="rId4" Type="http://schemas.openxmlformats.org/officeDocument/2006/relationships/hyperlink" Target="https://klassikka.onedu.fi/web/" TargetMode="External"/><Relationship Id="rId9" Type="http://schemas.openxmlformats.org/officeDocument/2006/relationships/hyperlink" Target="https://klassikka.kurssi.tv/permalink/v1255e3d853a8l23bwri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klassikka.onedu.f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14.xml"/><Relationship Id="rId4" Type="http://schemas.openxmlformats.org/officeDocument/2006/relationships/hyperlink" Target="http://www.klassikka.onedu.f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lassikka.onedu.fi/we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klassikka.onedu.fi/web/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lassikka.onedu.fi/web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s://klassikka.onedu.fi/onedu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hyperlink" Target="http://www.abitti.fi/" TargetMode="External"/><Relationship Id="rId15" Type="http://schemas.openxmlformats.org/officeDocument/2006/relationships/hyperlink" Target="https://www.ylioppilastutkinto.fi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klassikka.kurssi.tv/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lassikka.onedu.fi/web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lassikka.onedu.fi/web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assikka.onedu.fi/verkkojulkaisut/wp-content/uploads/sites/3/2012/06/klassikka2_1600-1062x5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810" r="6428" b="7353"/>
          <a:stretch/>
        </p:blipFill>
        <p:spPr bwMode="auto">
          <a:xfrm>
            <a:off x="-109183" y="0"/>
            <a:ext cx="12353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-133350" y="862652"/>
            <a:ext cx="12377386" cy="5243179"/>
          </a:xfrm>
          <a:prstGeom prst="rect">
            <a:avLst/>
          </a:prstGeom>
          <a:solidFill>
            <a:srgbClr val="00833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r="61239"/>
          <a:stretch/>
        </p:blipFill>
        <p:spPr>
          <a:xfrm>
            <a:off x="2855742" y="2337620"/>
            <a:ext cx="2509047" cy="2182761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5"/>
          <a:srcRect l="35014" t="15921" r="1079" b="19578"/>
          <a:stretch/>
        </p:blipFill>
        <p:spPr>
          <a:xfrm>
            <a:off x="5109029" y="2752836"/>
            <a:ext cx="4209141" cy="1407887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5364790" y="3910639"/>
            <a:ext cx="342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solidFill>
                  <a:schemeClr val="bg1"/>
                </a:solidFill>
                <a:latin typeface="HP Simplified Light" panose="020B0404020204020204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LUKIOESITTELY</a:t>
            </a:r>
          </a:p>
        </p:txBody>
      </p:sp>
      <p:cxnSp>
        <p:nvCxnSpPr>
          <p:cNvPr id="8" name="Suora yhdysviiva 7"/>
          <p:cNvCxnSpPr>
            <a:cxnSpLocks/>
          </p:cNvCxnSpPr>
          <p:nvPr/>
        </p:nvCxnSpPr>
        <p:spPr>
          <a:xfrm>
            <a:off x="-109182" y="862652"/>
            <a:ext cx="12353218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-133350" y="6092183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0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4.81481E-6 L -0.00104 -0.0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uora yhdysviiva 3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-1" y="-101476"/>
            <a:ext cx="6915149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Urheilulukio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733425" y="1581151"/>
            <a:ext cx="5683417" cy="4215728"/>
          </a:xfrm>
        </p:spPr>
        <p:txBody>
          <a:bodyPr>
            <a:norm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Opiskelun ja urheilun yhdistäminen 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Ikäluokkansa kansallista huipputasoa edustaville urheilijoille</a:t>
            </a:r>
            <a:r>
              <a:rPr lang="en-US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Saatavilla korkeatasoinen valmentajien ja lajiliittojen ammattitieto ja -taito</a:t>
            </a:r>
            <a:r>
              <a:rPr lang="en-US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Loistavat harjoituspaikat koulun läheisyydessä</a:t>
            </a:r>
            <a:r>
              <a:rPr lang="en-US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-1" y="823603"/>
            <a:ext cx="691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Mikä on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urheilulukio?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-1" y="6393786"/>
            <a:ext cx="6915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3"/>
          </p:cNvPr>
          <p:cNvSpPr txBox="1"/>
          <p:nvPr/>
        </p:nvSpPr>
        <p:spPr>
          <a:xfrm>
            <a:off x="1" y="6509202"/>
            <a:ext cx="69151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48" y="0"/>
            <a:ext cx="5276852" cy="690562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49" y="0"/>
            <a:ext cx="5276852" cy="6878237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6915148" y="-101476"/>
            <a:ext cx="5640792" cy="7416676"/>
          </a:xfrm>
          <a:prstGeom prst="rect">
            <a:avLst/>
          </a:prstGeom>
          <a:solidFill>
            <a:srgbClr val="FFFFFF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57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/>
          <p:cNvGrpSpPr/>
          <p:nvPr/>
        </p:nvGrpSpPr>
        <p:grpSpPr>
          <a:xfrm>
            <a:off x="-261722" y="-207818"/>
            <a:ext cx="12192000" cy="7294232"/>
            <a:chOff x="0" y="-360946"/>
            <a:chExt cx="12192000" cy="7294232"/>
          </a:xfrm>
        </p:grpSpPr>
        <p:pic>
          <p:nvPicPr>
            <p:cNvPr id="5" name="Kuva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8000"/>
                      </a14:imgEffect>
                    </a14:imgLayer>
                  </a14:imgProps>
                </a:ext>
              </a:extLst>
            </a:blip>
            <a:srcRect l="12019" t="12964"/>
            <a:stretch/>
          </p:blipFill>
          <p:spPr>
            <a:xfrm flipH="1">
              <a:off x="0" y="0"/>
              <a:ext cx="12192000" cy="6933286"/>
            </a:xfrm>
            <a:prstGeom prst="rect">
              <a:avLst/>
            </a:prstGeom>
          </p:spPr>
        </p:pic>
        <p:sp>
          <p:nvSpPr>
            <p:cNvPr id="11" name="Suorakulmio 10"/>
            <p:cNvSpPr/>
            <p:nvPr/>
          </p:nvSpPr>
          <p:spPr>
            <a:xfrm>
              <a:off x="0" y="-360946"/>
              <a:ext cx="12192000" cy="7294232"/>
            </a:xfrm>
            <a:prstGeom prst="rect">
              <a:avLst/>
            </a:prstGeom>
            <a:solidFill>
              <a:srgbClr val="FFFFFF">
                <a:alpha val="5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95558" y="-101476"/>
            <a:ext cx="9400884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Urheilulukion hyödyt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338447" y="579330"/>
            <a:ext cx="7613282" cy="51264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Clr>
                <a:schemeClr val="tx1">
                  <a:lumMod val="85000"/>
                  <a:lumOff val="15000"/>
                </a:schemeClr>
              </a:buClr>
              <a:buSzPct val="80000"/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Harjoittelu kouluaikaan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Hallikortti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Myös teoriatietoa 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Ravitsemuskurssi, valmennuksen perusteet -kurssi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Käytännössä </a:t>
            </a:r>
            <a:r>
              <a:rPr lang="fi-FI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väh</a:t>
            </a: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. 20 urheilukurssia lukion aikana  (oppimäärä 75 kurssia)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Oppituntitallenteiden</a:t>
            </a: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käyttömahdollisuus </a:t>
            </a:r>
            <a:r>
              <a:rPr lang="fi-FI" sz="2500" dirty="0">
                <a:solidFill>
                  <a:srgbClr val="262626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/>
            </a:r>
            <a:br>
              <a:rPr lang="fi-FI" sz="2500" dirty="0">
                <a:solidFill>
                  <a:srgbClr val="262626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</a:b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mm. kisamatkoja ja leirejä ajatellen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Erillinen taitovalmentaja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  <a:endParaRPr lang="fi-FI" sz="2500" dirty="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Lääkärintarkastus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rgbClr val="262626"/>
              </a:buClr>
              <a:buSzPct val="80000"/>
            </a:pP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Koulun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ja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harrastuksen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yhdistäminen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rgbClr val="262626"/>
              </a:buClr>
              <a:buSzPct val="80000"/>
            </a:pP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Mahdollisuus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kehittyä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huippu-urheilijaksi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30" name="Tekstiruutu 29"/>
          <p:cNvSpPr txBox="1"/>
          <p:nvPr/>
        </p:nvSpPr>
        <p:spPr>
          <a:xfrm>
            <a:off x="4300538" y="823603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Mitä hyötyä on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urheilulukiosta?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5"/>
          </p:cNvPr>
          <p:cNvSpPr txBox="1"/>
          <p:nvPr/>
        </p:nvSpPr>
        <p:spPr>
          <a:xfrm>
            <a:off x="4300538" y="6259820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</p:spTree>
    <p:extLst>
      <p:ext uri="{BB962C8B-B14F-4D97-AF65-F5344CB8AC3E}">
        <p14:creationId xmlns:p14="http://schemas.microsoft.com/office/powerpoint/2010/main" val="12830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0" y="-101476"/>
            <a:ext cx="6286500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Opiskelu urheilulukiossa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465021" y="1500303"/>
            <a:ext cx="5577972" cy="4793043"/>
          </a:xfrm>
        </p:spPr>
        <p:txBody>
          <a:bodyPr>
            <a:no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Urheilija suorittaa valmennuskursseja vähintään 12 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Mahdollisuus jättää tekemättä jopa 8 pakollista kurssia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marL="457200" lvl="1" indent="0" fontAlgn="base">
              <a:buClr>
                <a:schemeClr val="tx1">
                  <a:lumMod val="75000"/>
                  <a:lumOff val="25000"/>
                </a:schemeClr>
              </a:buClr>
              <a:buSzPct val="80000"/>
              <a:buNone/>
            </a:pPr>
            <a:r>
              <a:rPr lang="fi-FI" sz="1800">
                <a:latin typeface="Microsoft Yi Baiti" panose="03000500000000000000" pitchFamily="66" charset="0"/>
                <a:ea typeface="Microsoft Yi Baiti" panose="03000500000000000000" pitchFamily="66" charset="0"/>
              </a:rPr>
              <a:t>➞</a:t>
            </a:r>
            <a:r>
              <a:rPr lang="fi-FI" sz="1600"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jokaisesta aineesta pakko käydä</a:t>
            </a:r>
            <a:r>
              <a:rPr lang="en-US">
                <a:latin typeface="Microsoft Yi Baiti" panose="03000500000000000000" pitchFamily="66" charset="0"/>
                <a:ea typeface="Microsoft Yi Baiti" panose="03000500000000000000" pitchFamily="66" charset="0"/>
              </a:rPr>
              <a:t>​ 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vähintään puolet pakollisista </a:t>
            </a:r>
            <a:r>
              <a:rPr lang="en-US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kursseista​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Yo-kirjoitusaineista on tehtävä kaikki pakolliset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Kurssisuorituksia tulee olla vähintään 75</a:t>
            </a:r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1" y="823603"/>
            <a:ext cx="628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Urheilulukion ja opiskelun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yhdistäminen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0" y="6393786"/>
            <a:ext cx="6286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3"/>
          </p:cNvPr>
          <p:cNvSpPr txBox="1"/>
          <p:nvPr/>
        </p:nvSpPr>
        <p:spPr>
          <a:xfrm>
            <a:off x="0" y="6509202"/>
            <a:ext cx="6286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r="8418"/>
          <a:stretch/>
        </p:blipFill>
        <p:spPr>
          <a:xfrm>
            <a:off x="6286500" y="0"/>
            <a:ext cx="5905501" cy="69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5598695" y="-117366"/>
            <a:ext cx="6593305" cy="1499616"/>
          </a:xfrm>
        </p:spPr>
        <p:txBody>
          <a:bodyPr>
            <a:normAutofit/>
          </a:bodyPr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Urheilulukioon hakeminen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5743074" y="862652"/>
            <a:ext cx="644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Miten haen urheilulukioon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yhteishaussa?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5598696" y="6358936"/>
            <a:ext cx="6593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3"/>
          </p:cNvPr>
          <p:cNvSpPr txBox="1"/>
          <p:nvPr/>
        </p:nvSpPr>
        <p:spPr>
          <a:xfrm>
            <a:off x="5598696" y="6509202"/>
            <a:ext cx="65933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r="20680"/>
          <a:stretch/>
        </p:blipFill>
        <p:spPr>
          <a:xfrm>
            <a:off x="-109183" y="0"/>
            <a:ext cx="5707879" cy="685800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157F15F-70AC-4F2D-BB12-0653E2BB6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225" y="1531938"/>
            <a:ext cx="6117569" cy="482917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Yhteishaun kautta</a:t>
            </a:r>
            <a:r>
              <a:rPr lang="en-US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Urheilijahakemus, lausunto valmentajalta</a:t>
            </a:r>
            <a:r>
              <a:rPr lang="en-US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Maksimipistemäärä 20 pistettä </a:t>
            </a:r>
            <a:r>
              <a:rPr lang="en-US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Lukuaineiden keskiarvo </a:t>
            </a:r>
            <a:r>
              <a:rPr lang="fi-FI" b="1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max</a:t>
            </a: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. 10 pistettä</a:t>
            </a: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(lukuaineet ja liikunta)</a:t>
            </a: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Soveltuvuuspisteet </a:t>
            </a:r>
            <a:r>
              <a:rPr lang="fi-FI" b="1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max</a:t>
            </a: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. 5 pistettä</a:t>
            </a:r>
            <a:endParaRPr lang="en-US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lvl="2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/>
                <a:ea typeface="Microsoft Yi Baiti"/>
              </a:rPr>
              <a:t>Haastattelu, urheilullinen potentiaali ja motivaatio kehittyä urheilijana, sitoutuneisuus tehdä pitkäjänteistä työtä urheilun ja koulun parissa (3 pistettä)</a:t>
            </a:r>
          </a:p>
          <a:p>
            <a:pPr lvl="2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/>
                <a:ea typeface="Microsoft Yi Baiti"/>
              </a:rPr>
              <a:t>Painopistelajit (2 pistettä): jääkiekko, jalkapallo (pojat ja tytöt), lentopallo (pojat ja tytöt), salibandy, yleisurheilu, maastohiihto, mäkihyppy, yhdistetty, </a:t>
            </a:r>
            <a:r>
              <a:rPr lang="fi-FI" sz="2400" dirty="0" smtClean="0">
                <a:latin typeface="Microsoft Yi Baiti"/>
                <a:ea typeface="Microsoft Yi Baiti"/>
              </a:rPr>
              <a:t>uintiurheilu (uinti, taitouinti</a:t>
            </a:r>
            <a:r>
              <a:rPr lang="fi-FI" sz="2400" smtClean="0">
                <a:latin typeface="Microsoft Yi Baiti"/>
                <a:ea typeface="Microsoft Yi Baiti"/>
              </a:rPr>
              <a:t>, vesipallo),</a:t>
            </a:r>
            <a:r>
              <a:rPr lang="fi-FI" sz="2400" dirty="0">
                <a:latin typeface="Microsoft Yi Baiti"/>
                <a:ea typeface="Microsoft Yi Baiti"/>
              </a:rPr>
              <a:t>  telinevoimistelu, taitoluistelu, suunnistus</a:t>
            </a:r>
          </a:p>
          <a:p>
            <a:pPr lvl="1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Lajiliitto </a:t>
            </a:r>
            <a:r>
              <a:rPr lang="fi-FI" b="1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max</a:t>
            </a: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. 5 pistettä</a:t>
            </a: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40752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orakulmio 27">
            <a:extLst>
              <a:ext uri="{FF2B5EF4-FFF2-40B4-BE49-F238E27FC236}">
                <a16:creationId xmlns:a16="http://schemas.microsoft.com/office/drawing/2014/main" id="{A8D67C10-40BF-479C-B06F-C7683C1C7829}"/>
              </a:ext>
            </a:extLst>
          </p:cNvPr>
          <p:cNvSpPr/>
          <p:nvPr/>
        </p:nvSpPr>
        <p:spPr>
          <a:xfrm>
            <a:off x="-754982" y="-304800"/>
            <a:ext cx="13087350" cy="3881934"/>
          </a:xfrm>
          <a:prstGeom prst="rect">
            <a:avLst/>
          </a:prstGeom>
          <a:gradFill>
            <a:gsLst>
              <a:gs pos="0">
                <a:srgbClr val="CFEDDA"/>
              </a:gs>
              <a:gs pos="55000">
                <a:srgbClr val="57C280"/>
              </a:gs>
              <a:gs pos="70000">
                <a:srgbClr val="57C280"/>
              </a:gs>
              <a:gs pos="92000">
                <a:srgbClr val="3AA06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4" name="Suora yhdysviiva 33"/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BC2BE90D-4DF8-436C-B230-014F4AB7E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1914">
            <a:off x="5209021" y="-1291939"/>
            <a:ext cx="7167446" cy="6608271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7879145F-98C6-410C-9B20-6871AA6501BB}"/>
              </a:ext>
            </a:extLst>
          </p:cNvPr>
          <p:cNvSpPr/>
          <p:nvPr/>
        </p:nvSpPr>
        <p:spPr>
          <a:xfrm>
            <a:off x="-12700" y="3180295"/>
            <a:ext cx="12192000" cy="35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2149998" y="762769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Kuopion klassillinen lukio </a:t>
            </a:r>
            <a:r>
              <a:rPr lang="fi-FI">
                <a:solidFill>
                  <a:srgbClr val="00542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somessa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49" name="Picture 6" descr="https://iconmonstr.com/wp-content/g/gd/makefg.php?i=../assets/preview/2012/png/iconmonstr-twitter-4.png&amp;r=64&amp;g=153&amp;b=255">
            <a:hlinkClick r:id="rId5"/>
            <a:extLst>
              <a:ext uri="{FF2B5EF4-FFF2-40B4-BE49-F238E27FC236}">
                <a16:creationId xmlns:a16="http://schemas.microsoft.com/office/drawing/2014/main" id="{606EB9DD-CC4F-40E5-B095-254A14AE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75" y="3713346"/>
            <a:ext cx="1342450" cy="13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s://iconmonstr.com/wp-content/g/gd/makefg.php?i=../assets/preview/2012/png/iconmonstr-facebook-4.png&amp;r=59&amp;g=89&amp;b=152">
            <a:hlinkClick r:id="rId7"/>
            <a:extLst>
              <a:ext uri="{FF2B5EF4-FFF2-40B4-BE49-F238E27FC236}">
                <a16:creationId xmlns:a16="http://schemas.microsoft.com/office/drawing/2014/main" id="{57CC2690-12BF-4028-A22C-3E4FDA9C4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63" y="3707938"/>
            <a:ext cx="1329446" cy="132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Kuva 50">
            <a:hlinkClick r:id="rId9"/>
            <a:extLst>
              <a:ext uri="{FF2B5EF4-FFF2-40B4-BE49-F238E27FC236}">
                <a16:creationId xmlns:a16="http://schemas.microsoft.com/office/drawing/2014/main" id="{57C0F886-EE7A-4635-9FF5-31E637DBB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8652" y="3713349"/>
            <a:ext cx="1346482" cy="1342450"/>
          </a:xfrm>
          <a:prstGeom prst="rect">
            <a:avLst/>
          </a:prstGeom>
        </p:spPr>
      </p:pic>
      <p:sp>
        <p:nvSpPr>
          <p:cNvPr id="56" name="Tekstiruutu 55">
            <a:extLst>
              <a:ext uri="{FF2B5EF4-FFF2-40B4-BE49-F238E27FC236}">
                <a16:creationId xmlns:a16="http://schemas.microsoft.com/office/drawing/2014/main" id="{2B2A680D-3BC3-46AD-80A5-72447654815D}"/>
              </a:ext>
            </a:extLst>
          </p:cNvPr>
          <p:cNvSpPr txBox="1"/>
          <p:nvPr/>
        </p:nvSpPr>
        <p:spPr>
          <a:xfrm>
            <a:off x="8767031" y="5031238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+lisää linkkejä</a:t>
            </a:r>
          </a:p>
        </p:txBody>
      </p:sp>
      <p:sp>
        <p:nvSpPr>
          <p:cNvPr id="58" name="Tekstiruutu 57">
            <a:extLst>
              <a:ext uri="{FF2B5EF4-FFF2-40B4-BE49-F238E27FC236}">
                <a16:creationId xmlns:a16="http://schemas.microsoft.com/office/drawing/2014/main" id="{C2EB1F39-97AD-436C-BD09-AF9B4F0C8A9B}"/>
              </a:ext>
            </a:extLst>
          </p:cNvPr>
          <p:cNvSpPr txBox="1"/>
          <p:nvPr/>
        </p:nvSpPr>
        <p:spPr>
          <a:xfrm>
            <a:off x="1112251" y="5037384"/>
            <a:ext cx="204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@</a:t>
            </a:r>
            <a:r>
              <a:rPr lang="fi-FI" sz="20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kuopion_klassikka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4" name="Kuva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EAA320-C4E2-43E7-A92A-4681437FA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2178" y="3709666"/>
            <a:ext cx="1347527" cy="1347527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830B5C75-17A1-4CE7-A7E0-78897C1F2E91}"/>
              </a:ext>
            </a:extLst>
          </p:cNvPr>
          <p:cNvSpPr txBox="1"/>
          <p:nvPr/>
        </p:nvSpPr>
        <p:spPr>
          <a:xfrm>
            <a:off x="3123477" y="5037384"/>
            <a:ext cx="204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@</a:t>
            </a:r>
            <a:r>
              <a:rPr lang="fi-FI" sz="20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klassikka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B01F9458-C063-49BB-BBD6-8E9D4982E80F}"/>
              </a:ext>
            </a:extLst>
          </p:cNvPr>
          <p:cNvSpPr txBox="1"/>
          <p:nvPr/>
        </p:nvSpPr>
        <p:spPr>
          <a:xfrm>
            <a:off x="5038608" y="5049665"/>
            <a:ext cx="204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@</a:t>
            </a:r>
            <a:r>
              <a:rPr lang="fi-FI" sz="20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klassikka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4BBA799B-4FCF-442C-8B8E-FEEC66D0A3DB}"/>
              </a:ext>
            </a:extLst>
          </p:cNvPr>
          <p:cNvSpPr txBox="1"/>
          <p:nvPr/>
        </p:nvSpPr>
        <p:spPr>
          <a:xfrm>
            <a:off x="6943139" y="5037384"/>
            <a:ext cx="204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@</a:t>
            </a:r>
            <a:r>
              <a:rPr lang="fi-FI" sz="20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klassikka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-754982" y="319968"/>
            <a:ext cx="9400884" cy="825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Sosiaalinen media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C722439-9F14-43F6-9BDF-E334FD185339}"/>
              </a:ext>
            </a:extLst>
          </p:cNvPr>
          <p:cNvSpPr txBox="1"/>
          <p:nvPr/>
        </p:nvSpPr>
        <p:spPr>
          <a:xfrm>
            <a:off x="4439138" y="6147192"/>
            <a:ext cx="321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rgbClr val="00833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#</a:t>
            </a:r>
            <a:r>
              <a:rPr lang="fi-FI" err="1">
                <a:solidFill>
                  <a:srgbClr val="00833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klassikka</a:t>
            </a:r>
            <a:endParaRPr lang="fi-FI">
              <a:solidFill>
                <a:srgbClr val="008332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9" name="Suorakulmio 28">
            <a:hlinkClick r:id="rId12" action="ppaction://hlinksldjump"/>
            <a:extLst>
              <a:ext uri="{FF2B5EF4-FFF2-40B4-BE49-F238E27FC236}">
                <a16:creationId xmlns:a16="http://schemas.microsoft.com/office/drawing/2014/main" id="{11441930-F422-4942-8287-BF4C6FF5E516}"/>
              </a:ext>
            </a:extLst>
          </p:cNvPr>
          <p:cNvSpPr/>
          <p:nvPr/>
        </p:nvSpPr>
        <p:spPr>
          <a:xfrm>
            <a:off x="9168668" y="5928420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Päätä diaesitys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pic>
        <p:nvPicPr>
          <p:cNvPr id="3" name="Picture 4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BE338AEB-08A9-4206-B501-637004525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724" y="3704666"/>
            <a:ext cx="1364875" cy="13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>
            <a:extLst>
              <a:ext uri="{FF2B5EF4-FFF2-40B4-BE49-F238E27FC236}">
                <a16:creationId xmlns:a16="http://schemas.microsoft.com/office/drawing/2014/main" id="{87A888A6-494D-42F0-868E-D4AC7BCAEBE9}"/>
              </a:ext>
            </a:extLst>
          </p:cNvPr>
          <p:cNvSpPr/>
          <p:nvPr/>
        </p:nvSpPr>
        <p:spPr>
          <a:xfrm>
            <a:off x="-754982" y="-304800"/>
            <a:ext cx="13087350" cy="3881934"/>
          </a:xfrm>
          <a:prstGeom prst="rect">
            <a:avLst/>
          </a:prstGeom>
          <a:gradFill>
            <a:gsLst>
              <a:gs pos="0">
                <a:srgbClr val="CFEDDA"/>
              </a:gs>
              <a:gs pos="55000">
                <a:srgbClr val="57C280"/>
              </a:gs>
              <a:gs pos="70000">
                <a:srgbClr val="57C280"/>
              </a:gs>
              <a:gs pos="92000">
                <a:srgbClr val="3AA06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4" name="Suora yhdysviiva 33"/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Kuva 25">
            <a:extLst>
              <a:ext uri="{FF2B5EF4-FFF2-40B4-BE49-F238E27FC236}">
                <a16:creationId xmlns:a16="http://schemas.microsoft.com/office/drawing/2014/main" id="{241818EF-0448-4BB0-9704-D89A94D91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1914">
            <a:off x="5209021" y="-1291939"/>
            <a:ext cx="7167446" cy="6608271"/>
          </a:xfrm>
          <a:prstGeom prst="rect">
            <a:avLst/>
          </a:prstGeom>
        </p:spPr>
      </p:pic>
      <p:sp>
        <p:nvSpPr>
          <p:cNvPr id="24" name="Suorakulmio 23">
            <a:extLst>
              <a:ext uri="{FF2B5EF4-FFF2-40B4-BE49-F238E27FC236}">
                <a16:creationId xmlns:a16="http://schemas.microsoft.com/office/drawing/2014/main" id="{E3EF7131-28B5-4477-A03A-8AE2C0383B33}"/>
              </a:ext>
            </a:extLst>
          </p:cNvPr>
          <p:cNvSpPr/>
          <p:nvPr/>
        </p:nvSpPr>
        <p:spPr>
          <a:xfrm>
            <a:off x="-12700" y="3180295"/>
            <a:ext cx="12192000" cy="35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91D3FBED-C8D6-4B23-8D13-761893804192}"/>
              </a:ext>
            </a:extLst>
          </p:cNvPr>
          <p:cNvSpPr/>
          <p:nvPr/>
        </p:nvSpPr>
        <p:spPr>
          <a:xfrm>
            <a:off x="1504950" y="3718326"/>
            <a:ext cx="9005564" cy="133020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8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2149998" y="762769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Kuopion klassillinen lukio </a:t>
            </a:r>
            <a:r>
              <a:rPr lang="fi-FI">
                <a:solidFill>
                  <a:srgbClr val="00542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somessa</a:t>
            </a:r>
            <a:endParaRPr lang="fi-FI">
              <a:solidFill>
                <a:srgbClr val="008332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Lato Thin" panose="020F0502020204030203" pitchFamily="34" charset="0"/>
            </a:endParaRPr>
          </a:p>
        </p:txBody>
      </p: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-754982" y="319968"/>
            <a:ext cx="9400884" cy="825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Sosiaalinen media </a:t>
            </a:r>
          </a:p>
        </p:txBody>
      </p:sp>
      <p:sp>
        <p:nvSpPr>
          <p:cNvPr id="27" name="Suorakulmio 26">
            <a:hlinkClick r:id="rId5" action="ppaction://hlinksldjump"/>
            <a:extLst>
              <a:ext uri="{FF2B5EF4-FFF2-40B4-BE49-F238E27FC236}">
                <a16:creationId xmlns:a16="http://schemas.microsoft.com/office/drawing/2014/main" id="{53305376-657E-4EA4-A7C4-B4F1200E449E}"/>
              </a:ext>
            </a:extLst>
          </p:cNvPr>
          <p:cNvSpPr/>
          <p:nvPr/>
        </p:nvSpPr>
        <p:spPr>
          <a:xfrm>
            <a:off x="9168668" y="5928420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Päätä diaesitys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B53D852D-22A5-4613-A121-48B3BB57914F}"/>
              </a:ext>
            </a:extLst>
          </p:cNvPr>
          <p:cNvSpPr txBox="1"/>
          <p:nvPr/>
        </p:nvSpPr>
        <p:spPr>
          <a:xfrm>
            <a:off x="8921018" y="5031202"/>
            <a:ext cx="197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+sosiaaliset mediat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B54B0873-3740-4664-9A34-D8CBE83B2F39}"/>
              </a:ext>
            </a:extLst>
          </p:cNvPr>
          <p:cNvSpPr/>
          <p:nvPr/>
        </p:nvSpPr>
        <p:spPr>
          <a:xfrm>
            <a:off x="2010415" y="3735163"/>
            <a:ext cx="7437865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>
              <a:lnSpc>
                <a:spcPts val="1800"/>
              </a:lnSpc>
            </a:pPr>
            <a:r>
              <a:rPr lang="x-none" dirty="0">
                <a:solidFill>
                  <a:schemeClr val="bg1">
                    <a:lumMod val="50000"/>
                  </a:schemeClr>
                </a:solidFill>
                <a:latin typeface="Microsoft Yi Baiti"/>
                <a:ea typeface="Microsoft Yi Baiti"/>
                <a:hlinkClick r:id="rId6"/>
              </a:rPr>
              <a:t>https:// klassikka.onedu.fi/web/hakijalle/</a:t>
            </a:r>
            <a:r>
              <a:rPr lang="x-none">
                <a:solidFill>
                  <a:schemeClr val="bg1">
                    <a:lumMod val="50000"/>
                  </a:schemeClr>
                </a:solidFill>
                <a:latin typeface="Microsoft Yi Baiti"/>
                <a:ea typeface="Microsoft Yi Baiti"/>
              </a:rPr>
              <a:t>​</a:t>
            </a:r>
            <a:endParaRPr lang="fi-FI">
              <a:solidFill>
                <a:schemeClr val="bg1">
                  <a:lumMod val="50000"/>
                </a:schemeClr>
              </a:solidFill>
              <a:latin typeface="Microsoft Yi Baiti"/>
              <a:ea typeface="Microsoft Yi Baiti"/>
            </a:endParaRPr>
          </a:p>
          <a:p>
            <a:pPr fontAlgn="base">
              <a:lnSpc>
                <a:spcPts val="1800"/>
              </a:lnSpc>
            </a:pPr>
            <a:r>
              <a:rPr lang="x-none" dirty="0">
                <a:solidFill>
                  <a:schemeClr val="bg1">
                    <a:lumMod val="50000"/>
                  </a:schemeClr>
                </a:solidFill>
                <a:latin typeface="Microsoft Yi Baiti"/>
                <a:ea typeface="Microsoft Yi Baiti"/>
                <a:hlinkClick r:id="rId7"/>
              </a:rPr>
              <a:t>https://klassikka.onedu.fi/web/opiskelijalle/tutorit/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icrosoft Yi Baiti"/>
                <a:ea typeface="Microsoft Yi Baiti"/>
              </a:rPr>
              <a:t>​</a:t>
            </a:r>
          </a:p>
          <a:p>
            <a:pPr fontAlgn="base">
              <a:lnSpc>
                <a:spcPts val="1800"/>
              </a:lnSpc>
            </a:pPr>
            <a:r>
              <a:rPr lang="x-none" dirty="0">
                <a:solidFill>
                  <a:schemeClr val="bg1">
                    <a:lumMod val="50000"/>
                  </a:schemeClr>
                </a:solidFill>
                <a:latin typeface="Microsoft Yi Baiti"/>
                <a:ea typeface="Microsoft Yi Baiti"/>
                <a:hlinkClick r:id="rId8"/>
              </a:rPr>
              <a:t>https://klassikka.onedu.fi/web/kuvia-ja-videoita-klassikan-arjesta/</a:t>
            </a:r>
            <a:r>
              <a:rPr lang="fi-FI" dirty="0">
                <a:solidFill>
                  <a:schemeClr val="bg1">
                    <a:lumMod val="50000"/>
                  </a:schemeClr>
                </a:solidFill>
                <a:latin typeface="Microsoft Yi Baiti"/>
                <a:ea typeface="Microsoft Yi Baiti"/>
              </a:rPr>
              <a:t>​</a:t>
            </a:r>
          </a:p>
          <a:p>
            <a:pPr fontAlgn="base">
              <a:lnSpc>
                <a:spcPts val="1800"/>
              </a:lnSpc>
            </a:pPr>
            <a:r>
              <a:rPr lang="x-none" dirty="0">
                <a:solidFill>
                  <a:schemeClr val="bg1">
                    <a:lumMod val="50000"/>
                  </a:schemeClr>
                </a:solidFill>
                <a:latin typeface="Microsoft Yi Baiti"/>
                <a:ea typeface="Microsoft Yi Baiti"/>
                <a:hlinkClick r:id="rId9"/>
              </a:rPr>
              <a:t>https://klassikka.kurssi.tv/permalink/v1255e3d853a8l23bwri/</a:t>
            </a:r>
            <a:r>
              <a:rPr lang="x-none" dirty="0">
                <a:solidFill>
                  <a:schemeClr val="bg1">
                    <a:lumMod val="50000"/>
                  </a:schemeClr>
                </a:solidFill>
                <a:latin typeface="Microsoft Yi Baiti"/>
                <a:ea typeface="Microsoft Yi Baiti"/>
              </a:rPr>
              <a:t>​</a:t>
            </a:r>
          </a:p>
        </p:txBody>
      </p:sp>
      <p:pic>
        <p:nvPicPr>
          <p:cNvPr id="4" name="Kuva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EAA320-C4E2-43E7-A92A-4681437FA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2178" y="3709666"/>
            <a:ext cx="1347527" cy="1347527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D1F0AAB-14DE-48DE-A4F9-2A46ABD865CD}"/>
              </a:ext>
            </a:extLst>
          </p:cNvPr>
          <p:cNvSpPr txBox="1"/>
          <p:nvPr/>
        </p:nvSpPr>
        <p:spPr>
          <a:xfrm>
            <a:off x="2036058" y="3334839"/>
            <a:ext cx="261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Muita linkkejä:</a:t>
            </a:r>
          </a:p>
        </p:txBody>
      </p:sp>
    </p:spTree>
    <p:extLst>
      <p:ext uri="{BB962C8B-B14F-4D97-AF65-F5344CB8AC3E}">
        <p14:creationId xmlns:p14="http://schemas.microsoft.com/office/powerpoint/2010/main" val="3914002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klassikka.onedu.fi/verkkojulkaisut/wp-content/uploads/sites/3/2012/06/klassikka2_1600-1062x597.jpg">
            <a:extLst>
              <a:ext uri="{FF2B5EF4-FFF2-40B4-BE49-F238E27FC236}">
                <a16:creationId xmlns:a16="http://schemas.microsoft.com/office/drawing/2014/main" id="{775F5AE9-3D64-4595-91FB-CA18A9EA8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32091" r="97" b="22031"/>
          <a:stretch/>
        </p:blipFill>
        <p:spPr bwMode="auto">
          <a:xfrm>
            <a:off x="-93310" y="-110567"/>
            <a:ext cx="12353219" cy="34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-12700" y="-17993"/>
            <a:ext cx="12521936" cy="3426054"/>
          </a:xfrm>
          <a:prstGeom prst="rect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C998818-6D52-41B7-8CC3-E07E949A674F}"/>
              </a:ext>
            </a:extLst>
          </p:cNvPr>
          <p:cNvSpPr/>
          <p:nvPr/>
        </p:nvSpPr>
        <p:spPr>
          <a:xfrm>
            <a:off x="106451" y="3405685"/>
            <a:ext cx="12283633" cy="35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4" name="Suora yhdysviiva 33"/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 err="1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  <a:endParaRPr lang="fi-FI" sz="1050">
              <a:solidFill>
                <a:srgbClr val="00833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Suorakulmio 52">
            <a:extLst>
              <a:ext uri="{FF2B5EF4-FFF2-40B4-BE49-F238E27FC236}">
                <a16:creationId xmlns:a16="http://schemas.microsoft.com/office/drawing/2014/main" id="{A2F7F5FC-80C4-437E-94F5-00F4F2FDDCE0}"/>
              </a:ext>
            </a:extLst>
          </p:cNvPr>
          <p:cNvSpPr/>
          <p:nvPr/>
        </p:nvSpPr>
        <p:spPr>
          <a:xfrm>
            <a:off x="-4660" y="866128"/>
            <a:ext cx="12204700" cy="1530696"/>
          </a:xfrm>
          <a:prstGeom prst="rect">
            <a:avLst/>
          </a:prstGeom>
          <a:solidFill>
            <a:srgbClr val="00833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4" name="Kuva 53">
            <a:extLst>
              <a:ext uri="{FF2B5EF4-FFF2-40B4-BE49-F238E27FC236}">
                <a16:creationId xmlns:a16="http://schemas.microsoft.com/office/drawing/2014/main" id="{3E3D59F8-EFD1-40AE-8CC7-9C28BBA22D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239"/>
          <a:stretch/>
        </p:blipFill>
        <p:spPr>
          <a:xfrm>
            <a:off x="381837" y="1033475"/>
            <a:ext cx="1304478" cy="1122192"/>
          </a:xfrm>
          <a:prstGeom prst="rect">
            <a:avLst/>
          </a:prstGeom>
        </p:spPr>
      </p:pic>
      <p:pic>
        <p:nvPicPr>
          <p:cNvPr id="55" name="Kuva 54">
            <a:extLst>
              <a:ext uri="{FF2B5EF4-FFF2-40B4-BE49-F238E27FC236}">
                <a16:creationId xmlns:a16="http://schemas.microsoft.com/office/drawing/2014/main" id="{A7ADBDE4-B155-4F3A-8A32-A6D3AA52A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14" t="15921" r="1079" b="19578"/>
          <a:stretch/>
        </p:blipFill>
        <p:spPr>
          <a:xfrm>
            <a:off x="1552076" y="1191758"/>
            <a:ext cx="2653212" cy="887454"/>
          </a:xfrm>
          <a:prstGeom prst="rect">
            <a:avLst/>
          </a:prstGeom>
        </p:spPr>
      </p:pic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65161E22-31EA-441B-8997-AA83F27FD03F}"/>
              </a:ext>
            </a:extLst>
          </p:cNvPr>
          <p:cNvCxnSpPr>
            <a:cxnSpLocks/>
          </p:cNvCxnSpPr>
          <p:nvPr/>
        </p:nvCxnSpPr>
        <p:spPr>
          <a:xfrm>
            <a:off x="-12700" y="239406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orakulmio 21">
            <a:extLst>
              <a:ext uri="{FF2B5EF4-FFF2-40B4-BE49-F238E27FC236}">
                <a16:creationId xmlns:a16="http://schemas.microsoft.com/office/drawing/2014/main" id="{48B2D849-66F6-437B-ABBC-FCFD66CED0E1}"/>
              </a:ext>
            </a:extLst>
          </p:cNvPr>
          <p:cNvSpPr/>
          <p:nvPr/>
        </p:nvSpPr>
        <p:spPr>
          <a:xfrm>
            <a:off x="5215652" y="3416504"/>
            <a:ext cx="2278481" cy="3046988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r>
              <a:rPr lang="fi-FI" sz="2400">
                <a:latin typeface="Microsoft Yi Baiti"/>
                <a:ea typeface="Microsoft Yi Baiti"/>
              </a:rPr>
              <a:t>Jalkanen Konsta</a:t>
            </a:r>
          </a:p>
          <a:p>
            <a:r>
              <a:rPr lang="fi-FI" sz="2400">
                <a:latin typeface="Microsoft Yi Baiti"/>
                <a:ea typeface="Microsoft Yi Baiti"/>
              </a:rPr>
              <a:t>Kirjavainen Venla</a:t>
            </a:r>
          </a:p>
          <a:p>
            <a:r>
              <a:rPr lang="fi-FI" sz="2400">
                <a:latin typeface="Microsoft Yi Baiti"/>
                <a:ea typeface="Microsoft Yi Baiti"/>
              </a:rPr>
              <a:t>Koistinen Lotta</a:t>
            </a:r>
          </a:p>
          <a:p>
            <a:r>
              <a:rPr lang="fi-FI" sz="2400">
                <a:latin typeface="Microsoft Yi Baiti"/>
                <a:ea typeface="Microsoft Yi Baiti"/>
              </a:rPr>
              <a:t>Kokkonen Nuutti</a:t>
            </a:r>
          </a:p>
          <a:p>
            <a:r>
              <a:rPr lang="fi-FI" sz="2400">
                <a:latin typeface="Microsoft Yi Baiti"/>
                <a:ea typeface="Microsoft Yi Baiti"/>
              </a:rPr>
              <a:t>Kuosmanen Janika</a:t>
            </a:r>
          </a:p>
          <a:p>
            <a:r>
              <a:rPr lang="fi-FI" sz="2400">
                <a:latin typeface="Microsoft Yi Baiti"/>
                <a:ea typeface="Microsoft Yi Baiti"/>
              </a:rPr>
              <a:t>Lehtonen Iida</a:t>
            </a:r>
          </a:p>
          <a:p>
            <a:r>
              <a:rPr lang="fi-FI" sz="2400">
                <a:latin typeface="Microsoft Yi Baiti"/>
                <a:ea typeface="Microsoft Yi Baiti"/>
              </a:rPr>
              <a:t>Välikangas Riina</a:t>
            </a:r>
          </a:p>
          <a:p>
            <a:r>
              <a:rPr lang="fi-FI" sz="2400">
                <a:latin typeface="Microsoft Yi Baiti"/>
                <a:ea typeface="Microsoft Yi Baiti"/>
              </a:rPr>
              <a:t>Weckström Tiia</a:t>
            </a:r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9D8675B4-15E2-49EF-AF75-DCC54DAA633B}"/>
              </a:ext>
            </a:extLst>
          </p:cNvPr>
          <p:cNvSpPr txBox="1">
            <a:spLocks/>
          </p:cNvSpPr>
          <p:nvPr/>
        </p:nvSpPr>
        <p:spPr>
          <a:xfrm>
            <a:off x="508462" y="3447257"/>
            <a:ext cx="4463588" cy="201865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600" b="1">
                <a:latin typeface="Corbel"/>
              </a:rPr>
              <a:t>Tekijät: </a:t>
            </a:r>
            <a:r>
              <a:rPr lang="fi-FI" sz="4600" b="1">
                <a:latin typeface="Corbel" panose="020B0503020204020204" pitchFamily="34" charset="0"/>
              </a:rPr>
              <a:t/>
            </a:r>
            <a:br>
              <a:rPr lang="fi-FI" sz="4600" b="1">
                <a:latin typeface="Corbel" panose="020B0503020204020204" pitchFamily="34" charset="0"/>
              </a:rPr>
            </a:br>
            <a:r>
              <a:rPr lang="fi-FI" sz="4600" b="1" err="1">
                <a:latin typeface="Corbel"/>
              </a:rPr>
              <a:t>Klassikan</a:t>
            </a:r>
            <a:r>
              <a:rPr lang="fi-FI" sz="4600" b="1">
                <a:latin typeface="Corbel"/>
              </a:rPr>
              <a:t> tutorit </a:t>
            </a:r>
            <a:r>
              <a:rPr lang="fi-FI" sz="4600" b="1">
                <a:latin typeface="Corbel" panose="020B0503020204020204" pitchFamily="34" charset="0"/>
              </a:rPr>
              <a:t/>
            </a:r>
            <a:br>
              <a:rPr lang="fi-FI" sz="4600" b="1">
                <a:latin typeface="Corbel" panose="020B0503020204020204" pitchFamily="34" charset="0"/>
              </a:rPr>
            </a:br>
            <a:r>
              <a:rPr lang="fi-FI" sz="4600" b="1">
                <a:latin typeface="Corbel"/>
              </a:rPr>
              <a:t>2019</a:t>
            </a:r>
            <a:endParaRPr lang="fi-FI" sz="4600" b="1">
              <a:latin typeface="Corbel" panose="020B0503020204020204" pitchFamily="34" charset="0"/>
            </a:endParaRP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49DADA7B-0882-4923-83BC-AF1604113DD4}"/>
              </a:ext>
            </a:extLst>
          </p:cNvPr>
          <p:cNvSpPr/>
          <p:nvPr/>
        </p:nvSpPr>
        <p:spPr>
          <a:xfrm>
            <a:off x="7433808" y="3410575"/>
            <a:ext cx="2516530" cy="3046988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r>
              <a:rPr lang="fi-FI" sz="2400">
                <a:latin typeface="Microsoft Yi Baiti"/>
                <a:ea typeface="Microsoft Yi Baiti"/>
              </a:rPr>
              <a:t>Litmanen Olli</a:t>
            </a:r>
          </a:p>
          <a:p>
            <a:r>
              <a:rPr lang="fi-FI" sz="2400" err="1">
                <a:latin typeface="Microsoft Yi Baiti"/>
                <a:ea typeface="Microsoft Yi Baiti"/>
              </a:rPr>
              <a:t>Kuutsa</a:t>
            </a:r>
            <a:r>
              <a:rPr lang="fi-FI" sz="2400">
                <a:latin typeface="Microsoft Yi Baiti"/>
                <a:ea typeface="Microsoft Yi Baiti"/>
              </a:rPr>
              <a:t> Kasper</a:t>
            </a:r>
            <a:endParaRPr lang="fi-FI"/>
          </a:p>
          <a:p>
            <a:r>
              <a:rPr lang="fi-FI" sz="2400">
                <a:latin typeface="Microsoft Yi Baiti"/>
                <a:ea typeface="Microsoft Yi Baiti"/>
              </a:rPr>
              <a:t>Miettinen Pinja</a:t>
            </a:r>
          </a:p>
          <a:p>
            <a:r>
              <a:rPr lang="fi-FI" sz="2400">
                <a:latin typeface="Microsoft Yi Baiti"/>
                <a:ea typeface="Microsoft Yi Baiti"/>
              </a:rPr>
              <a:t>Nurmela Veera</a:t>
            </a:r>
          </a:p>
          <a:p>
            <a:r>
              <a:rPr lang="fi-FI" sz="2400" err="1">
                <a:latin typeface="Microsoft Yi Baiti"/>
                <a:ea typeface="Microsoft Yi Baiti"/>
              </a:rPr>
              <a:t>Paldanius</a:t>
            </a:r>
            <a:r>
              <a:rPr lang="fi-FI" sz="2400">
                <a:latin typeface="Microsoft Yi Baiti"/>
                <a:ea typeface="Microsoft Yi Baiti"/>
              </a:rPr>
              <a:t> </a:t>
            </a:r>
            <a:r>
              <a:rPr lang="fi-FI" sz="2400" err="1">
                <a:latin typeface="Microsoft Yi Baiti"/>
                <a:ea typeface="Microsoft Yi Baiti"/>
              </a:rPr>
              <a:t>Tia</a:t>
            </a:r>
            <a:r>
              <a:rPr lang="fi-FI" sz="2400">
                <a:latin typeface="Microsoft Yi Baiti"/>
                <a:ea typeface="Microsoft Yi Baiti"/>
              </a:rPr>
              <a:t>-Maria</a:t>
            </a:r>
          </a:p>
          <a:p>
            <a:r>
              <a:rPr lang="fi-FI" sz="2400">
                <a:latin typeface="Microsoft Yi Baiti"/>
                <a:ea typeface="Microsoft Yi Baiti"/>
              </a:rPr>
              <a:t>Parviainen Lukas</a:t>
            </a:r>
          </a:p>
          <a:p>
            <a:r>
              <a:rPr lang="fi-FI" sz="2400" err="1">
                <a:latin typeface="Microsoft Yi Baiti"/>
                <a:ea typeface="Microsoft Yi Baiti"/>
              </a:rPr>
              <a:t>Hoffren</a:t>
            </a:r>
            <a:r>
              <a:rPr lang="fi-FI" sz="2400">
                <a:latin typeface="Microsoft Yi Baiti"/>
                <a:ea typeface="Microsoft Yi Baiti"/>
              </a:rPr>
              <a:t> Heidi</a:t>
            </a:r>
          </a:p>
          <a:p>
            <a:r>
              <a:rPr lang="fi-FI" sz="2400" err="1">
                <a:latin typeface="Microsoft Yi Baiti"/>
                <a:ea typeface="Microsoft Yi Baiti"/>
              </a:rPr>
              <a:t>Tams</a:t>
            </a:r>
            <a:r>
              <a:rPr lang="fi-FI" sz="2400">
                <a:latin typeface="Microsoft Yi Baiti"/>
                <a:ea typeface="Microsoft Yi Baiti"/>
              </a:rPr>
              <a:t> Kosti</a:t>
            </a: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7BD89FF9-47F8-4E6C-9469-89B6DBCB89ED}"/>
              </a:ext>
            </a:extLst>
          </p:cNvPr>
          <p:cNvSpPr/>
          <p:nvPr/>
        </p:nvSpPr>
        <p:spPr>
          <a:xfrm>
            <a:off x="9897235" y="3439031"/>
            <a:ext cx="2426647" cy="3416320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r>
              <a:rPr lang="fi-FI" sz="2400">
                <a:latin typeface="Microsoft Yi Baiti"/>
                <a:ea typeface="Microsoft Yi Baiti"/>
              </a:rPr>
              <a:t>Pulkkinen Siiri</a:t>
            </a:r>
          </a:p>
          <a:p>
            <a:r>
              <a:rPr lang="fi-FI" sz="2400">
                <a:latin typeface="Microsoft Yi Baiti"/>
                <a:ea typeface="Microsoft Yi Baiti"/>
              </a:rPr>
              <a:t>Pulkkinen Valtteri</a:t>
            </a:r>
          </a:p>
          <a:p>
            <a:r>
              <a:rPr lang="fi-FI" sz="2400">
                <a:latin typeface="Microsoft Yi Baiti"/>
                <a:ea typeface="Microsoft Yi Baiti"/>
              </a:rPr>
              <a:t>Piippo Joonas</a:t>
            </a:r>
          </a:p>
          <a:p>
            <a:r>
              <a:rPr lang="fi-FI" sz="2400">
                <a:latin typeface="Microsoft Yi Baiti"/>
                <a:ea typeface="Microsoft Yi Baiti"/>
              </a:rPr>
              <a:t>Tiitinen Nea-Reetta</a:t>
            </a:r>
          </a:p>
          <a:p>
            <a:r>
              <a:rPr lang="fi-FI" sz="2400">
                <a:latin typeface="Microsoft Yi Baiti"/>
                <a:ea typeface="Microsoft Yi Baiti"/>
              </a:rPr>
              <a:t>Tolvanen Ellinoora</a:t>
            </a:r>
          </a:p>
          <a:p>
            <a:r>
              <a:rPr lang="fi-FI" sz="2400">
                <a:latin typeface="Microsoft Yi Baiti"/>
                <a:ea typeface="Microsoft Yi Baiti"/>
              </a:rPr>
              <a:t>Välikangas Netta</a:t>
            </a:r>
          </a:p>
          <a:p>
            <a:r>
              <a:rPr lang="fi-FI" sz="2400">
                <a:latin typeface="Microsoft Yi Baiti"/>
                <a:ea typeface="Microsoft Yi Baiti"/>
              </a:rPr>
              <a:t>Närevaara Noora Markkanen Kerttu</a:t>
            </a:r>
          </a:p>
          <a:p>
            <a:endParaRPr lang="fi-FI" sz="2400">
              <a:latin typeface="Microsoft Yi Baiti"/>
              <a:ea typeface="Microsoft Yi Baiti"/>
            </a:endParaRPr>
          </a:p>
        </p:txBody>
      </p:sp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ABAAE4C9-879B-4F24-9B8F-08A9D8992423}"/>
              </a:ext>
            </a:extLst>
          </p:cNvPr>
          <p:cNvCxnSpPr>
            <a:cxnSpLocks/>
          </p:cNvCxnSpPr>
          <p:nvPr/>
        </p:nvCxnSpPr>
        <p:spPr>
          <a:xfrm>
            <a:off x="5057775" y="3486150"/>
            <a:ext cx="0" cy="24580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iruutu 1">
            <a:extLst>
              <a:ext uri="{FF2B5EF4-FFF2-40B4-BE49-F238E27FC236}">
                <a16:creationId xmlns:a16="http://schemas.microsoft.com/office/drawing/2014/main" id="{17299E82-C6D4-4D73-A24D-1D14ECE1DE31}"/>
              </a:ext>
            </a:extLst>
          </p:cNvPr>
          <p:cNvSpPr txBox="1"/>
          <p:nvPr/>
        </p:nvSpPr>
        <p:spPr>
          <a:xfrm>
            <a:off x="481840" y="5707576"/>
            <a:ext cx="52943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2400">
                <a:latin typeface="Corbel"/>
                <a:ea typeface="Microsoft Yi Baiti"/>
                <a:cs typeface="Aharoni"/>
              </a:rPr>
              <a:t>Ulkoasu ja suunnittelu: </a:t>
            </a:r>
            <a:endParaRPr lang="fi-FI" sz="2400">
              <a:latin typeface="Corbel"/>
              <a:ea typeface="Microsoft Yi Baiti" panose="03000500000000000000" pitchFamily="66" charset="0"/>
              <a:cs typeface="Aharoni"/>
            </a:endParaRPr>
          </a:p>
          <a:p>
            <a:r>
              <a:rPr lang="fi-FI" sz="2400" err="1">
                <a:latin typeface="Corbel"/>
                <a:ea typeface="Microsoft Yi Baiti"/>
                <a:cs typeface="Aharoni"/>
              </a:rPr>
              <a:t>Klassikan</a:t>
            </a:r>
            <a:r>
              <a:rPr lang="fi-FI" sz="2400">
                <a:latin typeface="Corbel"/>
                <a:ea typeface="Microsoft Yi Baiti"/>
                <a:cs typeface="Aharoni"/>
              </a:rPr>
              <a:t> tutorit 2017-2018</a:t>
            </a:r>
            <a:endParaRPr lang="fi-FI" sz="2400">
              <a:latin typeface="Corbel"/>
              <a:ea typeface="Microsoft Yi Baiti" panose="03000500000000000000" pitchFamily="66" charset="0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6714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C3064B5-207E-45F8-8D03-EBBCA4E3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31374"/>
            <a:ext cx="12217664" cy="3384173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-82286" y="-43727"/>
            <a:ext cx="12521936" cy="3396525"/>
          </a:xfrm>
          <a:prstGeom prst="rect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C998818-6D52-41B7-8CC3-E07E949A674F}"/>
              </a:ext>
            </a:extLst>
          </p:cNvPr>
          <p:cNvSpPr/>
          <p:nvPr/>
        </p:nvSpPr>
        <p:spPr>
          <a:xfrm>
            <a:off x="-12700" y="3180295"/>
            <a:ext cx="12192000" cy="35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4" name="Suora yhdysviiva 23"/>
          <p:cNvCxnSpPr>
            <a:cxnSpLocks/>
          </p:cNvCxnSpPr>
          <p:nvPr/>
        </p:nvCxnSpPr>
        <p:spPr>
          <a:xfrm>
            <a:off x="1742621" y="3672114"/>
            <a:ext cx="8706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iruutu 41"/>
          <p:cNvSpPr txBox="1"/>
          <p:nvPr/>
        </p:nvSpPr>
        <p:spPr>
          <a:xfrm>
            <a:off x="4357211" y="3797308"/>
            <a:ext cx="3477579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7800" b="1">
                <a:latin typeface="Ebrima"/>
                <a:ea typeface="Ebrima"/>
                <a:cs typeface="Ebrima"/>
              </a:rPr>
              <a:t>Kiitos!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C47E8CC5-06B2-40D2-A079-8CCCB4A76DC5}"/>
              </a:ext>
            </a:extLst>
          </p:cNvPr>
          <p:cNvCxnSpPr>
            <a:cxnSpLocks/>
          </p:cNvCxnSpPr>
          <p:nvPr/>
        </p:nvCxnSpPr>
        <p:spPr>
          <a:xfrm>
            <a:off x="1742621" y="5215164"/>
            <a:ext cx="8706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orakulmio 16">
            <a:extLst>
              <a:ext uri="{FF2B5EF4-FFF2-40B4-BE49-F238E27FC236}">
                <a16:creationId xmlns:a16="http://schemas.microsoft.com/office/drawing/2014/main" id="{92A59EB3-D74F-4B59-A74A-4BCF4E0E6C6C}"/>
              </a:ext>
            </a:extLst>
          </p:cNvPr>
          <p:cNvSpPr/>
          <p:nvPr/>
        </p:nvSpPr>
        <p:spPr>
          <a:xfrm>
            <a:off x="9168668" y="5928420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Päätä diaesitys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8" name="Suorakulmio 17">
            <a:hlinkClick r:id="rId5" action="ppaction://hlinksldjump"/>
            <a:extLst>
              <a:ext uri="{FF2B5EF4-FFF2-40B4-BE49-F238E27FC236}">
                <a16:creationId xmlns:a16="http://schemas.microsoft.com/office/drawing/2014/main" id="{27B7A35F-48EE-4657-83B9-75C7E5DA31CF}"/>
              </a:ext>
            </a:extLst>
          </p:cNvPr>
          <p:cNvSpPr/>
          <p:nvPr/>
        </p:nvSpPr>
        <p:spPr>
          <a:xfrm>
            <a:off x="-592993" y="5928420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Palaa someihin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058D2AD5-91FB-4524-B9E0-D4DA71F616C5}"/>
              </a:ext>
            </a:extLst>
          </p:cNvPr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orakulmio 20">
            <a:extLst>
              <a:ext uri="{FF2B5EF4-FFF2-40B4-BE49-F238E27FC236}">
                <a16:creationId xmlns:a16="http://schemas.microsoft.com/office/drawing/2014/main" id="{6E568EEF-5E2F-4745-8204-5E9F52C22D4C}"/>
              </a:ext>
            </a:extLst>
          </p:cNvPr>
          <p:cNvSpPr/>
          <p:nvPr/>
        </p:nvSpPr>
        <p:spPr>
          <a:xfrm>
            <a:off x="-4660" y="866128"/>
            <a:ext cx="12204700" cy="1530696"/>
          </a:xfrm>
          <a:prstGeom prst="rect">
            <a:avLst/>
          </a:prstGeom>
          <a:solidFill>
            <a:srgbClr val="00833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E95B6315-7A1B-482C-A9A6-E8810D609E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1239"/>
          <a:stretch/>
        </p:blipFill>
        <p:spPr>
          <a:xfrm>
            <a:off x="381837" y="1033475"/>
            <a:ext cx="1304478" cy="1122192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F3E7FA65-1A24-459F-A3D2-2D62905103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14" t="15921" r="1079" b="19578"/>
          <a:stretch/>
        </p:blipFill>
        <p:spPr>
          <a:xfrm>
            <a:off x="1552076" y="1191758"/>
            <a:ext cx="2653212" cy="887454"/>
          </a:xfrm>
          <a:prstGeom prst="rect">
            <a:avLst/>
          </a:prstGeom>
        </p:spPr>
      </p:pic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6730FF36-702D-4E47-9AED-3903A26EF099}"/>
              </a:ext>
            </a:extLst>
          </p:cNvPr>
          <p:cNvCxnSpPr>
            <a:cxnSpLocks/>
          </p:cNvCxnSpPr>
          <p:nvPr/>
        </p:nvCxnSpPr>
        <p:spPr>
          <a:xfrm>
            <a:off x="-12700" y="2394062"/>
            <a:ext cx="125476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9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kstiruutu 39"/>
          <p:cNvSpPr txBox="1"/>
          <p:nvPr/>
        </p:nvSpPr>
        <p:spPr>
          <a:xfrm>
            <a:off x="203201" y="4375751"/>
            <a:ext cx="2554515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7800" b="1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1940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l="7604" t="7504" b="24309"/>
          <a:stretch/>
        </p:blipFill>
        <p:spPr>
          <a:xfrm>
            <a:off x="0" y="0"/>
            <a:ext cx="12192000" cy="2654300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1" y="0"/>
            <a:ext cx="12192000" cy="3243712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1395558" y="2861013"/>
            <a:ext cx="9400884" cy="825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Kuopion klassillinen lukio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4300538" y="3303814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Klassikka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numeroina</a:t>
            </a:r>
          </a:p>
        </p:txBody>
      </p:sp>
      <p:cxnSp>
        <p:nvCxnSpPr>
          <p:cNvPr id="24" name="Suora yhdysviiva 23"/>
          <p:cNvCxnSpPr>
            <a:cxnSpLocks/>
          </p:cNvCxnSpPr>
          <p:nvPr/>
        </p:nvCxnSpPr>
        <p:spPr>
          <a:xfrm>
            <a:off x="377371" y="4129314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>
            <a:cxnSpLocks/>
          </p:cNvCxnSpPr>
          <p:nvPr/>
        </p:nvCxnSpPr>
        <p:spPr>
          <a:xfrm>
            <a:off x="3396342" y="4129314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yhdysviiva 27"/>
          <p:cNvCxnSpPr>
            <a:cxnSpLocks/>
          </p:cNvCxnSpPr>
          <p:nvPr/>
        </p:nvCxnSpPr>
        <p:spPr>
          <a:xfrm>
            <a:off x="6332561" y="4129314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28"/>
          <p:cNvCxnSpPr>
            <a:cxnSpLocks/>
          </p:cNvCxnSpPr>
          <p:nvPr/>
        </p:nvCxnSpPr>
        <p:spPr>
          <a:xfrm>
            <a:off x="9351532" y="4129314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29"/>
          <p:cNvCxnSpPr>
            <a:cxnSpLocks/>
          </p:cNvCxnSpPr>
          <p:nvPr/>
        </p:nvCxnSpPr>
        <p:spPr>
          <a:xfrm>
            <a:off x="377371" y="5725886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/>
          <p:cNvCxnSpPr>
            <a:cxnSpLocks/>
          </p:cNvCxnSpPr>
          <p:nvPr/>
        </p:nvCxnSpPr>
        <p:spPr>
          <a:xfrm>
            <a:off x="3396342" y="5725886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/>
          <p:cNvCxnSpPr>
            <a:cxnSpLocks/>
          </p:cNvCxnSpPr>
          <p:nvPr/>
        </p:nvCxnSpPr>
        <p:spPr>
          <a:xfrm>
            <a:off x="6332561" y="5725886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/>
          <p:cNvCxnSpPr>
            <a:cxnSpLocks/>
          </p:cNvCxnSpPr>
          <p:nvPr/>
        </p:nvCxnSpPr>
        <p:spPr>
          <a:xfrm>
            <a:off x="9351532" y="5725886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/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/>
          <p:cNvSpPr txBox="1"/>
          <p:nvPr/>
        </p:nvSpPr>
        <p:spPr>
          <a:xfrm>
            <a:off x="3396342" y="4129314"/>
            <a:ext cx="2235200" cy="159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p:sp>
        <p:nvSpPr>
          <p:cNvPr id="37" name="Tekstiruutu 36"/>
          <p:cNvSpPr txBox="1"/>
          <p:nvPr/>
        </p:nvSpPr>
        <p:spPr>
          <a:xfrm>
            <a:off x="6332561" y="4128135"/>
            <a:ext cx="2235200" cy="159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p:sp>
        <p:nvSpPr>
          <p:cNvPr id="38" name="Tekstiruutu 37"/>
          <p:cNvSpPr txBox="1"/>
          <p:nvPr/>
        </p:nvSpPr>
        <p:spPr>
          <a:xfrm>
            <a:off x="9351532" y="4128135"/>
            <a:ext cx="2235200" cy="159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p:sp>
        <p:nvSpPr>
          <p:cNvPr id="39" name="Tekstiruutu 38"/>
          <p:cNvSpPr txBox="1"/>
          <p:nvPr/>
        </p:nvSpPr>
        <p:spPr>
          <a:xfrm>
            <a:off x="377371" y="4106034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Perustettu</a:t>
            </a:r>
          </a:p>
        </p:txBody>
      </p:sp>
      <p:sp>
        <p:nvSpPr>
          <p:cNvPr id="41" name="Tekstiruutu 40"/>
          <p:cNvSpPr txBox="1"/>
          <p:nvPr/>
        </p:nvSpPr>
        <p:spPr>
          <a:xfrm>
            <a:off x="3301999" y="4360363"/>
            <a:ext cx="2489202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7800" b="1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2006</a:t>
            </a:r>
          </a:p>
        </p:txBody>
      </p:sp>
      <p:sp>
        <p:nvSpPr>
          <p:cNvPr id="42" name="Tekstiruutu 41"/>
          <p:cNvSpPr txBox="1"/>
          <p:nvPr/>
        </p:nvSpPr>
        <p:spPr>
          <a:xfrm>
            <a:off x="6332561" y="4344973"/>
            <a:ext cx="22352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7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/>
                <a:ea typeface="Ebrima"/>
                <a:cs typeface="Ebrima"/>
              </a:rPr>
              <a:t>652</a:t>
            </a:r>
            <a:endParaRPr lang="fi-FI" sz="78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3" name="Tekstiruutu 42"/>
          <p:cNvSpPr txBox="1"/>
          <p:nvPr/>
        </p:nvSpPr>
        <p:spPr>
          <a:xfrm>
            <a:off x="9351532" y="4322757"/>
            <a:ext cx="22352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/>
                <a:ea typeface="Ebrima"/>
                <a:cs typeface="Ebrima"/>
              </a:rPr>
              <a:t>38</a:t>
            </a:r>
            <a:endParaRPr lang="fi-FI" sz="80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4" name="Tekstiruutu 43"/>
          <p:cNvSpPr txBox="1"/>
          <p:nvPr/>
        </p:nvSpPr>
        <p:spPr>
          <a:xfrm>
            <a:off x="3396342" y="4106034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Peruskorjattu</a:t>
            </a:r>
          </a:p>
        </p:txBody>
      </p:sp>
      <p:sp>
        <p:nvSpPr>
          <p:cNvPr id="45" name="Tekstiruutu 44"/>
          <p:cNvSpPr txBox="1"/>
          <p:nvPr/>
        </p:nvSpPr>
        <p:spPr>
          <a:xfrm>
            <a:off x="6332561" y="4126956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Opiskelijoita</a:t>
            </a:r>
          </a:p>
        </p:txBody>
      </p:sp>
      <p:sp>
        <p:nvSpPr>
          <p:cNvPr id="46" name="Tekstiruutu 45"/>
          <p:cNvSpPr txBox="1"/>
          <p:nvPr/>
        </p:nvSpPr>
        <p:spPr>
          <a:xfrm>
            <a:off x="9351532" y="4126956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Opettajia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</p:spTree>
    <p:extLst>
      <p:ext uri="{BB962C8B-B14F-4D97-AF65-F5344CB8AC3E}">
        <p14:creationId xmlns:p14="http://schemas.microsoft.com/office/powerpoint/2010/main" val="31245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609" y="0"/>
            <a:ext cx="5928851" cy="7905135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75" y="-23752"/>
            <a:ext cx="5925535" cy="7900714"/>
          </a:xfrm>
          <a:prstGeom prst="rect">
            <a:avLst/>
          </a:prstGeom>
        </p:spPr>
      </p:pic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0" y="-101476"/>
            <a:ext cx="6324600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Lukioon siirtyminen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533253" y="1406562"/>
            <a:ext cx="5258094" cy="4987224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/>
                <a:ea typeface="Microsoft Yi Baiti"/>
              </a:rPr>
              <a:t>Vastuu omasta opiskelusta kasvaa – opiskelet itsesi vuoksi</a:t>
            </a:r>
            <a:r>
              <a:rPr lang="fi-FI" sz="2000" dirty="0">
                <a:latin typeface="Microsoft Yi Baiti"/>
                <a:ea typeface="Microsoft Yi Baiti"/>
              </a:rPr>
              <a:t>​ - enemmän vapauksia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/>
                <a:ea typeface="Microsoft Yi Baiti"/>
              </a:rPr>
              <a:t>Päättöviikot - laajojen kokonaisuuksien opiskelu (suunnittelu!)</a:t>
            </a:r>
            <a:r>
              <a:rPr lang="fi-FI" sz="2000" dirty="0">
                <a:latin typeface="Microsoft Yi Baiti"/>
                <a:ea typeface="Microsoft Yi Baiti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/>
                <a:ea typeface="Microsoft Yi Baiti"/>
              </a:rPr>
              <a:t>Opiskelun sähköistyminen</a:t>
            </a:r>
            <a:r>
              <a:rPr lang="fi-FI" sz="2000" dirty="0">
                <a:latin typeface="Microsoft Yi Baiti"/>
                <a:ea typeface="Microsoft Yi Baiti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/>
                <a:ea typeface="Microsoft Yi Baiti"/>
              </a:rPr>
              <a:t>Oma läppäri kurssikokeita, ylioppilaskokeita ja jokapäiväistä opiskelua varten</a:t>
            </a:r>
            <a:r>
              <a:rPr lang="fi-FI" sz="2000" dirty="0">
                <a:latin typeface="Microsoft Yi Baiti"/>
                <a:ea typeface="Microsoft Yi Baiti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/>
                <a:ea typeface="Microsoft Yi Baiti"/>
              </a:rPr>
              <a:t>Teet lukujärjestyksesi itse</a:t>
            </a:r>
            <a:r>
              <a:rPr lang="fi-FI" sz="2000" dirty="0">
                <a:latin typeface="Microsoft Yi Baiti"/>
                <a:ea typeface="Microsoft Yi Baiti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/>
                <a:ea typeface="Microsoft Yi Baiti"/>
              </a:rPr>
              <a:t>Voit pyrkiä välttämään esimerkiksi aamutunnit </a:t>
            </a:r>
            <a:r>
              <a:rPr lang="fi-FI" sz="2000" dirty="0">
                <a:latin typeface="Microsoft Yi Baiti"/>
                <a:ea typeface="Microsoft Yi Baiti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Lukujärjestyksessä voi olla myös hyppytunteja </a:t>
            </a:r>
            <a:endParaRPr lang="fi-FI" sz="2000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fi-FI" sz="2000" dirty="0">
                <a:latin typeface="Microsoft Yi Baiti"/>
                <a:ea typeface="Microsoft Yi Baiti"/>
              </a:rPr>
              <a:t>Opot ja tutorit auttavat tarvittaessa​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Uudet oppiaineet: filosofia ja psykologia​</a:t>
            </a:r>
            <a:endParaRPr lang="x-none" sz="2000" dirty="0">
              <a:latin typeface="Microsoft Yi Baiti"/>
              <a:ea typeface="Microsoft Yi Baiti"/>
            </a:endParaRP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Oppikirjat, vihkot, yms. hankittava itse</a:t>
            </a:r>
            <a:endParaRPr lang="fi-FI" sz="2000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50" name="Suorakulmio 49"/>
          <p:cNvSpPr/>
          <p:nvPr/>
        </p:nvSpPr>
        <p:spPr>
          <a:xfrm>
            <a:off x="519070" y="1470864"/>
            <a:ext cx="5098062" cy="484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0" y="823603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Mikä muuttuu yläkoulusta lukioon </a:t>
            </a:r>
            <a:r>
              <a:rPr lang="fi-FI" sz="2400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siirryttäessä?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1" y="6393786"/>
            <a:ext cx="6309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5"/>
          </p:cNvPr>
          <p:cNvSpPr txBox="1"/>
          <p:nvPr/>
        </p:nvSpPr>
        <p:spPr>
          <a:xfrm>
            <a:off x="1" y="6509202"/>
            <a:ext cx="6309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grpSp>
        <p:nvGrpSpPr>
          <p:cNvPr id="16" name="Ryhmä 15"/>
          <p:cNvGrpSpPr/>
          <p:nvPr/>
        </p:nvGrpSpPr>
        <p:grpSpPr>
          <a:xfrm>
            <a:off x="6312000" y="-1001949"/>
            <a:ext cx="6237919" cy="9170681"/>
            <a:chOff x="6312000" y="-1001949"/>
            <a:chExt cx="6223542" cy="9170681"/>
          </a:xfrm>
        </p:grpSpPr>
        <p:pic>
          <p:nvPicPr>
            <p:cNvPr id="9" name="Kuva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-942405"/>
              <a:ext cx="6132366" cy="8176488"/>
            </a:xfrm>
            <a:prstGeom prst="rect">
              <a:avLst/>
            </a:prstGeom>
          </p:spPr>
        </p:pic>
        <p:sp>
          <p:nvSpPr>
            <p:cNvPr id="24" name="Suorakulmio 23"/>
            <p:cNvSpPr/>
            <p:nvPr/>
          </p:nvSpPr>
          <p:spPr>
            <a:xfrm>
              <a:off x="6312000" y="-1001949"/>
              <a:ext cx="6223542" cy="9170681"/>
            </a:xfrm>
            <a:prstGeom prst="rect">
              <a:avLst/>
            </a:prstGeom>
            <a:solidFill>
              <a:srgbClr val="FFFFFF">
                <a:alpha val="3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0F2DFE1-A3A2-4C14-A945-2ADF92AC6062}"/>
              </a:ext>
            </a:extLst>
          </p:cNvPr>
          <p:cNvCxnSpPr>
            <a:cxnSpLocks/>
          </p:cNvCxnSpPr>
          <p:nvPr/>
        </p:nvCxnSpPr>
        <p:spPr>
          <a:xfrm>
            <a:off x="12203748" y="-389862"/>
            <a:ext cx="0" cy="7346338"/>
          </a:xfrm>
          <a:prstGeom prst="line">
            <a:avLst/>
          </a:prstGeom>
          <a:ln w="571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4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iruutu 13"/>
          <p:cNvSpPr txBox="1"/>
          <p:nvPr/>
        </p:nvSpPr>
        <p:spPr>
          <a:xfrm>
            <a:off x="6964203" y="823603"/>
            <a:ext cx="522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Opiskelu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lukiossa?</a:t>
            </a:r>
          </a:p>
        </p:txBody>
      </p:sp>
      <p:cxnSp>
        <p:nvCxnSpPr>
          <p:cNvPr id="4" name="Suora yhdysviiva 3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uora yhdysviiva 11"/>
          <p:cNvCxnSpPr>
            <a:cxnSpLocks/>
          </p:cNvCxnSpPr>
          <p:nvPr/>
        </p:nvCxnSpPr>
        <p:spPr>
          <a:xfrm>
            <a:off x="7508490" y="862652"/>
            <a:ext cx="716866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tsikko 1"/>
          <p:cNvSpPr txBox="1">
            <a:spLocks/>
          </p:cNvSpPr>
          <p:nvPr/>
        </p:nvSpPr>
        <p:spPr>
          <a:xfrm>
            <a:off x="6964203" y="-101476"/>
            <a:ext cx="5227797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Lukio-opiskelu</a:t>
            </a:r>
          </a:p>
        </p:txBody>
      </p:sp>
      <p:sp>
        <p:nvSpPr>
          <p:cNvPr id="13" name="Sisällön paikkamerkki 22"/>
          <p:cNvSpPr txBox="1">
            <a:spLocks/>
          </p:cNvSpPr>
          <p:nvPr/>
        </p:nvSpPr>
        <p:spPr>
          <a:xfrm>
            <a:off x="7508490" y="1725305"/>
            <a:ext cx="4531110" cy="40715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sz="32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Kesto yleensä 3 vuotta</a:t>
            </a:r>
          </a:p>
          <a:p>
            <a:pPr lvl="1"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sz="28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Voi käydä 2-4 vuodessa</a:t>
            </a:r>
          </a:p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Luokaton opiskelu</a:t>
            </a:r>
          </a:p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Lukuvuodessa viisi jaksoa</a:t>
            </a:r>
          </a:p>
          <a:p>
            <a:pPr lvl="1"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Jakson päätteeksi päättöviikko!</a:t>
            </a:r>
          </a:p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Yhden kurssin oppitunnit kolme kertaa viikossa</a:t>
            </a:r>
          </a:p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Oppitunnit 75 minuuttia pitkiä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6964203" y="6393786"/>
            <a:ext cx="5227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16" name="Tekstiruutu 15">
            <a:hlinkClick r:id="rId3"/>
          </p:cNvPr>
          <p:cNvSpPr txBox="1"/>
          <p:nvPr/>
        </p:nvSpPr>
        <p:spPr>
          <a:xfrm>
            <a:off x="6964205" y="6509202"/>
            <a:ext cx="5227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20" name="Kuva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r="9251"/>
          <a:stretch/>
        </p:blipFill>
        <p:spPr>
          <a:xfrm flipH="1">
            <a:off x="-109147" y="0"/>
            <a:ext cx="7073386" cy="710290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" y="0"/>
            <a:ext cx="6977384" cy="6858000"/>
          </a:xfrm>
          <a:prstGeom prst="rect">
            <a:avLst/>
          </a:prstGeom>
        </p:spPr>
      </p:pic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F175DB51-6643-4EC0-8162-8172E10D0935}"/>
              </a:ext>
            </a:extLst>
          </p:cNvPr>
          <p:cNvCxnSpPr>
            <a:cxnSpLocks/>
          </p:cNvCxnSpPr>
          <p:nvPr/>
        </p:nvCxnSpPr>
        <p:spPr>
          <a:xfrm>
            <a:off x="1014" y="-101476"/>
            <a:ext cx="0" cy="7346338"/>
          </a:xfrm>
          <a:prstGeom prst="line">
            <a:avLst/>
          </a:prstGeom>
          <a:ln w="571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2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6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6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0" y="-101476"/>
            <a:ext cx="7048500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Ainevalinnat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645692" y="1351657"/>
            <a:ext cx="5771149" cy="4591754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On hyvä pohtia ajoissa, mitä haluaa opiskella ja valitseeko laajempia opintoja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Pitkä/lyhyt matikka/fysiikka/kemia yms...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Monia kielivaihtoehtoja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Latina, japani, ranska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, espanja </a:t>
            </a: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...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Pakollisia kursseja 47-51, syventäviä väh. 10, loput valinnaisia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Yhteensä </a:t>
            </a:r>
            <a:r>
              <a:rPr lang="x-none" sz="2300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75</a:t>
            </a: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kurssia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Suositeltu kurssimäärä vuosittain: n. 30 ensimmäisenä ja toisena opintovuonna, 15 viimeisenä vuonna​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Paljon valinnaisia kursseja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Voi myös ottaa kursseja muista oppilaitoksista</a:t>
            </a:r>
            <a:r>
              <a:rPr lang="fi-FI" sz="23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7044905" y="-900752"/>
            <a:ext cx="6406401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0" y="823603"/>
            <a:ext cx="704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Mitä on hyvä ottaa huomioon oppiainevalintoja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pohtiessa?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0" y="6393786"/>
            <a:ext cx="7048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3"/>
          </p:cNvPr>
          <p:cNvSpPr txBox="1"/>
          <p:nvPr/>
        </p:nvSpPr>
        <p:spPr>
          <a:xfrm>
            <a:off x="0" y="6509202"/>
            <a:ext cx="7048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9" y="-1"/>
            <a:ext cx="51435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6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6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6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b="15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-109182" y="-101476"/>
            <a:ext cx="12349360" cy="7294232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/>
          <p:cNvSpPr/>
          <p:nvPr/>
        </p:nvSpPr>
        <p:spPr>
          <a:xfrm>
            <a:off x="-1248120" y="-900752"/>
            <a:ext cx="8515194" cy="901003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>
            <a:softEdge rad="533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1126958" y="1499616"/>
            <a:ext cx="4792579" cy="45594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fi-FI" dirty="0">
                <a:latin typeface="Microsoft Yi Baiti"/>
                <a:ea typeface="Microsoft Yi Baiti"/>
              </a:rPr>
              <a:t>Jakson lopussa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x-none" dirty="0">
                <a:latin typeface="Microsoft Yi Baiti"/>
                <a:ea typeface="Microsoft Yi Baiti"/>
              </a:rPr>
              <a:t>Päättöviikolla tehdään jokin kurssin päättävä, arvioitava näyte</a:t>
            </a:r>
            <a:r>
              <a:rPr lang="fi-FI" dirty="0">
                <a:latin typeface="Microsoft Yi Baiti"/>
                <a:ea typeface="Microsoft Yi Baiti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fi-FI" sz="2800" dirty="0">
                <a:latin typeface="Microsoft Yi Baiti"/>
                <a:ea typeface="Microsoft Yi Baiti"/>
              </a:rPr>
              <a:t>Esim. k</a:t>
            </a:r>
            <a:r>
              <a:rPr lang="x-none" sz="2800" dirty="0">
                <a:latin typeface="Microsoft Yi Baiti"/>
                <a:ea typeface="Microsoft Yi Baiti"/>
              </a:rPr>
              <a:t>oe, essee, esitelmä, itsearviointi, vierailu</a:t>
            </a:r>
            <a:r>
              <a:rPr lang="fi-FI" sz="2800" dirty="0">
                <a:latin typeface="Microsoft Yi Baiti"/>
                <a:ea typeface="Microsoft Yi Baiti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x-none" dirty="0">
                <a:latin typeface="Microsoft Yi Baiti"/>
                <a:ea typeface="Microsoft Yi Baiti"/>
              </a:rPr>
              <a:t>Yhtenä päivänä kerrallaan yhden johtonumeron päättöpäivä</a:t>
            </a:r>
            <a:r>
              <a:rPr lang="fi-FI" dirty="0">
                <a:latin typeface="Microsoft Yi Baiti"/>
                <a:ea typeface="Microsoft Yi Baiti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x-none" sz="2800" dirty="0">
                <a:latin typeface="Microsoft Yi Baiti"/>
                <a:ea typeface="Microsoft Yi Baiti"/>
              </a:rPr>
              <a:t>Päättöpäivät etenevät johtonumeroiden mukaisesti</a:t>
            </a:r>
            <a:r>
              <a:rPr lang="fi-FI" sz="2800" dirty="0">
                <a:latin typeface="Microsoft Yi Baiti"/>
                <a:ea typeface="Microsoft Yi Baiti"/>
              </a:rPr>
              <a:t> </a:t>
            </a:r>
            <a:r>
              <a:rPr lang="x-none" sz="2800" dirty="0">
                <a:latin typeface="Microsoft Yi Baiti"/>
                <a:ea typeface="Microsoft Yi Baiti"/>
              </a:rPr>
              <a:t>alkaen jn</a:t>
            </a:r>
            <a:r>
              <a:rPr lang="fi-FI" sz="2800" dirty="0">
                <a:latin typeface="Microsoft Yi Baiti"/>
                <a:ea typeface="Microsoft Yi Baiti"/>
              </a:rPr>
              <a:t>1 tai 7</a:t>
            </a:r>
            <a:r>
              <a:rPr lang="x-none" dirty="0">
                <a:latin typeface="Microsoft Yi Baiti"/>
                <a:ea typeface="Microsoft Yi Baiti"/>
              </a:rPr>
              <a:t>.</a:t>
            </a:r>
            <a:r>
              <a:rPr lang="fi-FI" dirty="0">
                <a:latin typeface="Microsoft Yi Baiti"/>
                <a:ea typeface="Microsoft Yi Baiti"/>
              </a:rPr>
              <a:t>​ </a:t>
            </a:r>
            <a:r>
              <a:rPr lang="x-none" dirty="0">
                <a:latin typeface="Microsoft Yi Baiti"/>
                <a:ea typeface="Microsoft Yi Baiti"/>
              </a:rPr>
              <a:t> </a:t>
            </a:r>
            <a:r>
              <a:rPr lang="fi-FI" dirty="0">
                <a:latin typeface="Microsoft Yi Baiti"/>
                <a:ea typeface="Microsoft Yi Baiti"/>
              </a:rPr>
              <a:t>​</a:t>
            </a:r>
          </a:p>
          <a:p>
            <a:pPr>
              <a:buClr>
                <a:srgbClr val="404040"/>
              </a:buClr>
              <a:buSzPct val="70000"/>
            </a:pPr>
            <a:r>
              <a:rPr lang="fi-FI" dirty="0">
                <a:latin typeface="Microsoft Yi Baiti"/>
                <a:ea typeface="Microsoft Yi Baiti"/>
              </a:rPr>
              <a:t>Aloita valmistautuminen ajoissa! </a:t>
            </a:r>
          </a:p>
          <a:p>
            <a:pPr marL="0" indent="0">
              <a:buClr>
                <a:srgbClr val="404040"/>
              </a:buClr>
              <a:buSzPct val="70000"/>
              <a:buNone/>
            </a:pPr>
            <a:endParaRPr lang="fi-FI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5243487" y="-577516"/>
            <a:ext cx="3419145" cy="266510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>
            <a:softEdge rad="533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95558" y="-101476"/>
            <a:ext cx="9400884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Päättöviikko</a:t>
            </a:r>
          </a:p>
        </p:txBody>
      </p:sp>
      <p:sp>
        <p:nvSpPr>
          <p:cNvPr id="30" name="Tekstiruutu 29"/>
          <p:cNvSpPr txBox="1"/>
          <p:nvPr/>
        </p:nvSpPr>
        <p:spPr>
          <a:xfrm>
            <a:off x="4300538" y="823603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Mikä on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päättöviikko?</a:t>
            </a:r>
          </a:p>
        </p:txBody>
      </p:sp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uora yhdysviiva 3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Suorakulmio 1030"/>
          <p:cNvSpPr/>
          <p:nvPr/>
        </p:nvSpPr>
        <p:spPr>
          <a:xfrm>
            <a:off x="1255643" y="2047070"/>
            <a:ext cx="4841645" cy="3049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95558" y="-101476"/>
            <a:ext cx="9400884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Koulutyöskentelyn sähköistyminen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7051508" y="1945624"/>
            <a:ext cx="4686301" cy="358002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/>
                <a:ea typeface="Microsoft Yi Baiti"/>
                <a:cs typeface="Lato Thin" panose="020F0502020204030203" pitchFamily="34" charset="0"/>
              </a:rPr>
              <a:t>Tietokoneet mukana tunneilla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/>
                <a:ea typeface="Microsoft Yi Baiti"/>
                <a:cs typeface="Lato Thin" panose="020F0502020204030203" pitchFamily="34" charset="0"/>
              </a:rPr>
              <a:t>Sähköisten oppimisympäristöjen hyödyntäminen (Esim. </a:t>
            </a:r>
            <a:r>
              <a:rPr lang="fi-FI" dirty="0" err="1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  <a:hlinkClick r:id="rId3"/>
              </a:rPr>
              <a:t>OnEdu</a:t>
            </a:r>
            <a:r>
              <a:rPr lang="fi-FI" dirty="0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</a:rPr>
              <a:t>) </a:t>
            </a:r>
            <a:endParaRPr lang="fi-FI" dirty="0">
              <a:solidFill>
                <a:srgbClr val="000000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Lato Thin" panose="020F0502020204030203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 err="1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</a:rPr>
              <a:t>Tuntitallenteet</a:t>
            </a:r>
            <a:r>
              <a:rPr lang="fi-FI" dirty="0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</a:rPr>
              <a:t> (</a:t>
            </a:r>
            <a:r>
              <a:rPr lang="fi-FI" dirty="0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  <a:hlinkClick r:id="rId4"/>
              </a:rPr>
              <a:t>Kurssi TV</a:t>
            </a:r>
            <a:r>
              <a:rPr lang="fi-FI" dirty="0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</a:rPr>
              <a:t>)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Mahdollisuus käyttää digikirjoja</a:t>
            </a:r>
            <a:endParaRPr lang="fi-FI" dirty="0">
              <a:solidFill>
                <a:srgbClr val="000000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Lato Thin" panose="020F0502020204030203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</a:rPr>
              <a:t>Suurin osa kurssikokeista tehdään sähköisesti (esim. </a:t>
            </a:r>
            <a:r>
              <a:rPr lang="fi-FI" dirty="0" err="1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  <a:hlinkClick r:id="rId5"/>
              </a:rPr>
              <a:t>Abitti</a:t>
            </a:r>
            <a:r>
              <a:rPr lang="fi-FI" dirty="0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  <a:hlinkClick r:id="rId5"/>
              </a:rPr>
              <a:t>-koeympäristö</a:t>
            </a:r>
            <a:r>
              <a:rPr lang="fi-FI" dirty="0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</a:rPr>
              <a:t>)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solidFill>
                  <a:srgbClr val="000000"/>
                </a:solidFill>
                <a:latin typeface="Microsoft Yi Baiti"/>
                <a:ea typeface="Microsoft Yi Baiti"/>
                <a:cs typeface="Lato Thin" panose="020F0502020204030203" pitchFamily="34" charset="0"/>
              </a:rPr>
              <a:t>Kaikki YO-kirjoitukset tehdään sähköisesti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9" name="Kuva 38"/>
          <p:cNvPicPr>
            <a:picLocks noChangeAspect="1"/>
          </p:cNvPicPr>
          <p:nvPr/>
        </p:nvPicPr>
        <p:blipFill rotWithShape="1">
          <a:blip r:embed="rId6"/>
          <a:srcRect l="5128" r="6015"/>
          <a:stretch/>
        </p:blipFill>
        <p:spPr>
          <a:xfrm>
            <a:off x="1203654" y="2067847"/>
            <a:ext cx="4935793" cy="2974512"/>
          </a:xfrm>
          <a:prstGeom prst="rect">
            <a:avLst/>
          </a:prstGeom>
        </p:spPr>
      </p:pic>
      <p:pic>
        <p:nvPicPr>
          <p:cNvPr id="40" name="Kuva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903" y="2048079"/>
            <a:ext cx="4943481" cy="3066657"/>
          </a:xfrm>
          <a:prstGeom prst="rect">
            <a:avLst/>
          </a:prstGeom>
        </p:spPr>
      </p:pic>
      <p:pic>
        <p:nvPicPr>
          <p:cNvPr id="41" name="Kuva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847" y="2054069"/>
            <a:ext cx="4943481" cy="3066657"/>
          </a:xfrm>
          <a:prstGeom prst="rect">
            <a:avLst/>
          </a:prstGeom>
        </p:spPr>
      </p:pic>
      <p:pic>
        <p:nvPicPr>
          <p:cNvPr id="42" name="Kuva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903" y="2048079"/>
            <a:ext cx="4943481" cy="3066657"/>
          </a:xfrm>
          <a:prstGeom prst="rect">
            <a:avLst/>
          </a:prstGeom>
        </p:spPr>
      </p:pic>
      <p:pic>
        <p:nvPicPr>
          <p:cNvPr id="43" name="Kuva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3097" y="2051074"/>
            <a:ext cx="4943481" cy="3066657"/>
          </a:xfrm>
          <a:prstGeom prst="rect">
            <a:avLst/>
          </a:prstGeom>
        </p:spPr>
      </p:pic>
      <p:pic>
        <p:nvPicPr>
          <p:cNvPr id="44" name="Kuva 43"/>
          <p:cNvPicPr>
            <a:picLocks noChangeAspect="1"/>
          </p:cNvPicPr>
          <p:nvPr/>
        </p:nvPicPr>
        <p:blipFill rotWithShape="1">
          <a:blip r:embed="rId11"/>
          <a:srcRect l="12743" t="6380" r="12098" b="12362"/>
          <a:stretch/>
        </p:blipFill>
        <p:spPr>
          <a:xfrm>
            <a:off x="1210683" y="2039148"/>
            <a:ext cx="4935791" cy="3066657"/>
          </a:xfrm>
          <a:prstGeom prst="rect">
            <a:avLst/>
          </a:prstGeom>
        </p:spPr>
      </p:pic>
      <p:pic>
        <p:nvPicPr>
          <p:cNvPr id="45" name="Kuva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0597" y="2039148"/>
            <a:ext cx="4943481" cy="3066657"/>
          </a:xfrm>
          <a:prstGeom prst="rect">
            <a:avLst/>
          </a:prstGeom>
        </p:spPr>
      </p:pic>
      <p:pic>
        <p:nvPicPr>
          <p:cNvPr id="46" name="Kuva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9427" y="2170898"/>
            <a:ext cx="4508949" cy="2796247"/>
          </a:xfrm>
          <a:prstGeom prst="rect">
            <a:avLst/>
          </a:prstGeom>
        </p:spPr>
      </p:pic>
      <p:pic>
        <p:nvPicPr>
          <p:cNvPr id="57" name="Sisällön paikkamerkki 3" descr="Kuva, joka sisältää kohteen sisä, henkilö, seinä, näkymä&#10;&#10;Kuvaus luotu, erittäin korkea luotettavuus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 b="4543"/>
          <a:stretch/>
        </p:blipFill>
        <p:spPr>
          <a:xfrm>
            <a:off x="1228187" y="2032959"/>
            <a:ext cx="4967936" cy="3051323"/>
          </a:xfrm>
          <a:prstGeom prst="rect">
            <a:avLst/>
          </a:prstGeom>
        </p:spPr>
      </p:pic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9" name="Picture 4" descr="Kuvahaun tulos haulle laptop 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1896720"/>
            <a:ext cx="6229351" cy="35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4300538" y="798202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Tietotekniikan käyttö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opiskelussa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25" name="Tekstiruutu 24">
            <a:hlinkClick r:id="rId17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</p:spTree>
    <p:extLst>
      <p:ext uri="{BB962C8B-B14F-4D97-AF65-F5344CB8AC3E}">
        <p14:creationId xmlns:p14="http://schemas.microsoft.com/office/powerpoint/2010/main" val="5539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95558" y="-101476"/>
            <a:ext cx="9400884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Ylioppilaskirjoitukset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1126958" y="1810240"/>
            <a:ext cx="5325020" cy="367614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Kaksi kertaa vuodessa: syksyisin ja alkukeväällä</a:t>
            </a:r>
            <a:endParaRPr lang="fi-FI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Voi hajauttaa kolmeen kertaan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Pääosin lukion viimeisellä vuodella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Kirjoitettavat aineet (vähintään 5):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Äidinkieli ja kirjallisuus (Pakollinen)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Lisäksi kolme seuraavista: Matematiikka, vieras kieli, toinen kotimainen kieli, </a:t>
            </a:r>
            <a:r>
              <a:rPr lang="fi-FI" dirty="0" err="1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reaali</a:t>
            </a: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 (eli esim. historia, kemia, biologia…)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/>
                <a:ea typeface="Microsoft Yi Baiti"/>
              </a:rPr>
              <a:t>Viimeinen: vapaavalintainen</a:t>
            </a:r>
            <a:endParaRPr lang="fi-FI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Voi kirjoittaa ylimääräisiä aineita</a:t>
            </a:r>
          </a:p>
        </p:txBody>
      </p:sp>
      <p:pic>
        <p:nvPicPr>
          <p:cNvPr id="33" name="Picture 2" descr="Kuvahaun tulos haulle ylioppilaslakki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52" y="2362268"/>
            <a:ext cx="4166496" cy="281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4300538" y="823603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Mitkä ovat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ylioppilaskirjoitukset?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</p:spTree>
    <p:extLst>
      <p:ext uri="{BB962C8B-B14F-4D97-AF65-F5344CB8AC3E}">
        <p14:creationId xmlns:p14="http://schemas.microsoft.com/office/powerpoint/2010/main" val="5510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2.96296E-6 L 0.21953 0.00879 " pathEditMode="relative" rAng="0" ptsTypes="AA">
                                      <p:cBhvr>
                                        <p:cTn id="10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Ryhmä 11">
            <a:extLst>
              <a:ext uri="{FF2B5EF4-FFF2-40B4-BE49-F238E27FC236}">
                <a16:creationId xmlns:a16="http://schemas.microsoft.com/office/drawing/2014/main" id="{F1900039-C296-4833-AF16-EC0B48E55F09}"/>
              </a:ext>
            </a:extLst>
          </p:cNvPr>
          <p:cNvGrpSpPr/>
          <p:nvPr/>
        </p:nvGrpSpPr>
        <p:grpSpPr>
          <a:xfrm>
            <a:off x="-6694200" y="-5451953"/>
            <a:ext cx="20947910" cy="13289776"/>
            <a:chOff x="-4953387" y="-2146786"/>
            <a:chExt cx="20947910" cy="13289776"/>
          </a:xfrm>
        </p:grpSpPr>
        <p:sp>
          <p:nvSpPr>
            <p:cNvPr id="3" name="Suorakulmio 2">
              <a:extLst>
                <a:ext uri="{FF2B5EF4-FFF2-40B4-BE49-F238E27FC236}">
                  <a16:creationId xmlns:a16="http://schemas.microsoft.com/office/drawing/2014/main" id="{C9226693-E321-44C5-89EE-7C51110AC2DA}"/>
                </a:ext>
              </a:extLst>
            </p:cNvPr>
            <p:cNvSpPr/>
            <p:nvPr/>
          </p:nvSpPr>
          <p:spPr>
            <a:xfrm>
              <a:off x="-763906" y="1503690"/>
              <a:ext cx="16758429" cy="96393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Suorakulmio 10"/>
            <p:cNvSpPr/>
            <p:nvPr/>
          </p:nvSpPr>
          <p:spPr>
            <a:xfrm>
              <a:off x="-4953387" y="-2146786"/>
              <a:ext cx="9210120" cy="1064833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" name="Picture 2" descr="https://klassikka.onedu.fi/verkkojulkaisut/wp-content/uploads/sites/3/2012/06/klassikka2_1600-1062x5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810" r="6428" b="7353"/>
          <a:stretch/>
        </p:blipFill>
        <p:spPr bwMode="auto">
          <a:xfrm>
            <a:off x="-161219" y="-941"/>
            <a:ext cx="12353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-1749943" y="-379778"/>
            <a:ext cx="15530666" cy="8124077"/>
          </a:xfrm>
          <a:prstGeom prst="rect">
            <a:avLst/>
          </a:prstGeom>
          <a:solidFill>
            <a:srgbClr val="373F3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isällön paikkamerkki 22"/>
          <p:cNvSpPr txBox="1">
            <a:spLocks/>
          </p:cNvSpPr>
          <p:nvPr/>
        </p:nvSpPr>
        <p:spPr>
          <a:xfrm>
            <a:off x="6650892" y="1611004"/>
            <a:ext cx="4953378" cy="4681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Lato" panose="020F0502020204030203" pitchFamily="34" charset="0"/>
            </a:endParaRPr>
          </a:p>
        </p:txBody>
      </p:sp>
      <p:sp>
        <p:nvSpPr>
          <p:cNvPr id="9" name="Otsikko 1"/>
          <p:cNvSpPr txBox="1">
            <a:spLocks/>
          </p:cNvSpPr>
          <p:nvPr/>
        </p:nvSpPr>
        <p:spPr>
          <a:xfrm>
            <a:off x="1395558" y="-101476"/>
            <a:ext cx="940088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 err="1">
                <a:solidFill>
                  <a:schemeClr val="bg1"/>
                </a:solidFill>
                <a:latin typeface="Corbel" panose="020B0503020204020204" pitchFamily="34" charset="0"/>
              </a:rPr>
              <a:t>Klassikassa</a:t>
            </a:r>
            <a:r>
              <a:rPr lang="fi-FI" b="1">
                <a:solidFill>
                  <a:schemeClr val="bg1"/>
                </a:solidFill>
                <a:latin typeface="Corbel" panose="020B0503020204020204" pitchFamily="34" charset="0"/>
              </a:rPr>
              <a:t> opiskelu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4300538" y="823603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Miksi</a:t>
            </a:r>
            <a:r>
              <a:rPr lang="fi-FI" dirty="0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 </a:t>
            </a:r>
            <a:r>
              <a:rPr lang="fi-FI" dirty="0" err="1">
                <a:solidFill>
                  <a:srgbClr val="00DE55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Klassikkaan</a:t>
            </a:r>
            <a:r>
              <a:rPr lang="fi-FI" dirty="0">
                <a:solidFill>
                  <a:srgbClr val="00DE55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?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18" name="Tekstiruutu 1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0CAAB403-1118-452C-86E5-564FDB3B673B}"/>
              </a:ext>
            </a:extLst>
          </p:cNvPr>
          <p:cNvGrpSpPr/>
          <p:nvPr/>
        </p:nvGrpSpPr>
        <p:grpSpPr>
          <a:xfrm>
            <a:off x="-7612324" y="3104627"/>
            <a:ext cx="25762226" cy="12106487"/>
            <a:chOff x="-7482380" y="370704"/>
            <a:chExt cx="27089406" cy="12423638"/>
          </a:xfrm>
        </p:grpSpPr>
        <p:sp>
          <p:nvSpPr>
            <p:cNvPr id="7" name="Sisällön paikkamerkki 22"/>
            <p:cNvSpPr txBox="1">
              <a:spLocks/>
            </p:cNvSpPr>
            <p:nvPr/>
          </p:nvSpPr>
          <p:spPr>
            <a:xfrm>
              <a:off x="14248487" y="7526191"/>
              <a:ext cx="5358539" cy="52681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bg1"/>
                </a:buClr>
                <a:buSzPct val="85000"/>
              </a:pPr>
              <a:endParaRPr lang="fi-FI" dirty="0">
                <a:latin typeface="Microsoft Yi Baiti" panose="03000500000000000000" pitchFamily="66" charset="0"/>
                <a:ea typeface="Microsoft Yi Baiti" panose="03000500000000000000" pitchFamily="66" charset="0"/>
              </a:endParaRPr>
            </a:p>
            <a:p>
              <a:pPr>
                <a:buClr>
                  <a:schemeClr val="bg1"/>
                </a:buClr>
                <a:buSzPct val="85000"/>
              </a:pPr>
              <a:endParaRPr lang="en-US" dirty="0">
                <a:latin typeface="Microsoft Yi Baiti" panose="03000500000000000000" pitchFamily="66" charset="0"/>
                <a:ea typeface="Microsoft Yi Baiti" panose="03000500000000000000" pitchFamily="66" charset="0"/>
              </a:endParaRPr>
            </a:p>
          </p:txBody>
        </p:sp>
        <p:sp>
          <p:nvSpPr>
            <p:cNvPr id="21" name="Sisällön paikkamerkki 22"/>
            <p:cNvSpPr txBox="1">
              <a:spLocks/>
            </p:cNvSpPr>
            <p:nvPr/>
          </p:nvSpPr>
          <p:spPr>
            <a:xfrm>
              <a:off x="-7482380" y="370704"/>
              <a:ext cx="5372756" cy="55412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buClr>
                  <a:schemeClr val="bg1"/>
                </a:buClr>
                <a:buSzPct val="85000"/>
              </a:pPr>
              <a:endParaRPr lang="fi-FI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endParaRPr>
            </a:p>
          </p:txBody>
        </p:sp>
      </p:grpSp>
      <p:cxnSp>
        <p:nvCxnSpPr>
          <p:cNvPr id="6" name="Suora yhdysviiva 5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iruutu 3">
            <a:extLst>
              <a:ext uri="{FF2B5EF4-FFF2-40B4-BE49-F238E27FC236}">
                <a16:creationId xmlns:a16="http://schemas.microsoft.com/office/drawing/2014/main" id="{D2A938C3-53DA-4CA5-A182-4AE24615B139}"/>
              </a:ext>
            </a:extLst>
          </p:cNvPr>
          <p:cNvSpPr txBox="1"/>
          <p:nvPr/>
        </p:nvSpPr>
        <p:spPr>
          <a:xfrm>
            <a:off x="237871" y="1041045"/>
            <a:ext cx="596801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Viihtyisät opiskelu- ja </a:t>
            </a:r>
            <a:r>
              <a:rPr lang="fi-FI" sz="2400" dirty="0" err="1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välituntitilat</a:t>
            </a:r>
            <a:endParaRPr lang="fi-FI" sz="2400" dirty="0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Lato" panose="020F0502020204030203" pitchFamily="34" charset="0"/>
            </a:endParaRPr>
          </a:p>
          <a:p>
            <a:pPr marL="914400" lvl="1" indent="-457200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Hyvä sisäilma</a:t>
            </a:r>
            <a:endParaRPr lang="fi-FI" sz="2400" dirty="0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914400" lvl="1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Aulan sohvat, pelituolit, pingispöytä, kaiuttimet</a:t>
            </a: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, VR</a:t>
            </a: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, PS4</a:t>
            </a:r>
            <a:endParaRPr lang="x-none" sz="2400" dirty="0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914400" lvl="1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Jääkaappi, mikro</a:t>
            </a: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, välipala-automaatti</a:t>
            </a: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sekä kahvi- ja limpparikoneet  </a:t>
            </a:r>
            <a:r>
              <a:rPr lang="en-US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marL="457200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Pulju – Klassikan opiskelijakunnan hallituksen ylläpitämä kioski</a:t>
            </a:r>
            <a:endParaRPr lang="en-US" sz="2400" dirty="0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914400" lvl="1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Koulukirjojen osto ja myynti</a:t>
            </a: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+ kahvi​</a:t>
            </a:r>
          </a:p>
          <a:p>
            <a:pPr marL="457200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Kansainvälistä toimintaa (esim. retkiä, vaihtoprojekteja)</a:t>
            </a: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marL="457200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Digitutorit ja oppiaineiden tutorit (esim. matikka, englanti…)</a:t>
            </a:r>
          </a:p>
          <a:p>
            <a:pPr marL="457200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endParaRPr lang="fi-FI" sz="2400" dirty="0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457200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endParaRPr lang="fi-FI" sz="2400" dirty="0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457200" indent="-457200" fontAlgn="base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endParaRPr lang="fi-FI" sz="2400" dirty="0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2400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A4D104F-5E87-4981-89E5-2EA5BA948604}"/>
              </a:ext>
            </a:extLst>
          </p:cNvPr>
          <p:cNvSpPr txBox="1"/>
          <p:nvPr/>
        </p:nvSpPr>
        <p:spPr>
          <a:xfrm>
            <a:off x="6854366" y="1083289"/>
            <a:ext cx="49940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Suuri koulu mahdollistaa laajat ainevalintamahdollisuudet (latina, japani, tähtitiede…)</a:t>
            </a:r>
          </a:p>
          <a:p>
            <a:pPr marL="457200" indent="-457200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Monipuolisesta opettajajoukosta löytyy varmasti jokaiselle sopiva opettaja</a:t>
            </a:r>
          </a:p>
          <a:p>
            <a:pPr marL="457200" indent="-457200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Hyvä ilmapiiri, monipuolinen tukiverkosto ja opiskelijoita useilta paikkakunnilta</a:t>
            </a:r>
          </a:p>
          <a:p>
            <a:pPr marL="457200" indent="-457200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Hyvät tietotekniset laitteet</a:t>
            </a:r>
          </a:p>
          <a:p>
            <a:pPr marL="914400" lvl="1" indent="-457200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Tuntitallenteet</a:t>
            </a: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, dokumenttikamerat, tapahtumien live-</a:t>
            </a:r>
            <a:r>
              <a:rPr lang="fi-FI" sz="2400" dirty="0" err="1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streamit</a:t>
            </a:r>
            <a:r>
              <a:rPr lang="fi-FI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, virtuaalitodellisuus, 3D-tulostin…</a:t>
            </a:r>
          </a:p>
          <a:p>
            <a:pPr marL="457200" indent="-457200"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</a:pP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Monenlaisia yhteisiä tapahtumia (YYA-tapahtuma, vappujuhla, </a:t>
            </a: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" panose="020F0502020204030203" pitchFamily="34" charset="0"/>
              </a:rPr>
              <a:t>teemapäiviä</a:t>
            </a:r>
            <a:r>
              <a:rPr lang="x-none" sz="2400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)</a:t>
            </a:r>
            <a:endParaRPr lang="fi-FI" sz="2400" dirty="0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f569ce60-39a9-4405-b0b0-576268345230" xsi:nil="true"/>
    <Teachers xmlns="f569ce60-39a9-4405-b0b0-576268345230">
      <UserInfo>
        <DisplayName/>
        <AccountId xsi:nil="true"/>
        <AccountType/>
      </UserInfo>
    </Teachers>
    <Invited_Teachers xmlns="f569ce60-39a9-4405-b0b0-576268345230" xsi:nil="true"/>
    <Is_Collaboration_Space_Locked xmlns="f569ce60-39a9-4405-b0b0-576268345230" xsi:nil="true"/>
    <Templates xmlns="f569ce60-39a9-4405-b0b0-576268345230" xsi:nil="true"/>
    <Has_Teacher_Only_SectionGroup xmlns="f569ce60-39a9-4405-b0b0-576268345230" xsi:nil="true"/>
    <FolderType xmlns="f569ce60-39a9-4405-b0b0-576268345230" xsi:nil="true"/>
    <CultureName xmlns="f569ce60-39a9-4405-b0b0-576268345230" xsi:nil="true"/>
    <NotebookType xmlns="f569ce60-39a9-4405-b0b0-576268345230" xsi:nil="true"/>
    <Owner xmlns="f569ce60-39a9-4405-b0b0-576268345230">
      <UserInfo>
        <DisplayName/>
        <AccountId xsi:nil="true"/>
        <AccountType/>
      </UserInfo>
    </Owner>
    <Students xmlns="f569ce60-39a9-4405-b0b0-576268345230">
      <UserInfo>
        <DisplayName/>
        <AccountId xsi:nil="true"/>
        <AccountType/>
      </UserInfo>
    </Students>
    <Student_Groups xmlns="f569ce60-39a9-4405-b0b0-576268345230">
      <UserInfo>
        <DisplayName/>
        <AccountId xsi:nil="true"/>
        <AccountType/>
      </UserInfo>
    </Student_Groups>
    <AppVersion xmlns="f569ce60-39a9-4405-b0b0-576268345230" xsi:nil="true"/>
    <Invited_Students xmlns="f569ce60-39a9-4405-b0b0-576268345230" xsi:nil="true"/>
    <DefaultSectionNames xmlns="f569ce60-39a9-4405-b0b0-576268345230" xsi:nil="true"/>
    <Self_Registration_Enabled0 xmlns="f569ce60-39a9-4405-b0b0-5762683452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87939F61DF0254AB98596873A410449" ma:contentTypeVersion="27" ma:contentTypeDescription="Luo uusi asiakirja." ma:contentTypeScope="" ma:versionID="c264525741bebb42b366de56d5ccfb76">
  <xsd:schema xmlns:xsd="http://www.w3.org/2001/XMLSchema" xmlns:xs="http://www.w3.org/2001/XMLSchema" xmlns:p="http://schemas.microsoft.com/office/2006/metadata/properties" xmlns:ns3="f569ce60-39a9-4405-b0b0-576268345230" xmlns:ns4="729b4b08-bd00-41ae-93af-51a2d4803e95" targetNamespace="http://schemas.microsoft.com/office/2006/metadata/properties" ma:root="true" ma:fieldsID="f9b27d7166449ce5dfa8ec001600dad6" ns3:_="" ns4:_="">
    <xsd:import namespace="f569ce60-39a9-4405-b0b0-576268345230"/>
    <xsd:import namespace="729b4b08-bd00-41ae-93af-51a2d4803e95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Templates" minOccurs="0"/>
                <xsd:element ref="ns3:Self_Registration_Enabled0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9ce60-39a9-4405-b0b0-576268345230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9" nillable="true" ma:displayName="MediaServiceLocation" ma:description="" ma:internalName="MediaServiceLocation" ma:readOnly="true">
      <xsd:simpleType>
        <xsd:restriction base="dms:Text"/>
      </xsd:simpleType>
    </xsd:element>
    <xsd:element name="Templates" ma:index="30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31" nillable="true" ma:displayName="Self Registration Enabled" ma:internalName="Self_Registration_Enabled0">
      <xsd:simpleType>
        <xsd:restriction base="dms:Boolean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b4b08-bd00-41ae-93af-51a2d4803e95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2F236F-A951-400B-B470-92C06D08EA25}">
  <ds:schemaRefs>
    <ds:schemaRef ds:uri="729b4b08-bd00-41ae-93af-51a2d4803e95"/>
    <ds:schemaRef ds:uri="http://schemas.microsoft.com/office/infopath/2007/PartnerControls"/>
    <ds:schemaRef ds:uri="http://schemas.microsoft.com/office/2006/documentManagement/types"/>
    <ds:schemaRef ds:uri="http://purl.org/dc/terms/"/>
    <ds:schemaRef ds:uri="f569ce60-39a9-4405-b0b0-576268345230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597F97B-EA7F-4C54-840C-2F4A1E94C1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C66700-4CAC-421A-8D56-43547819B1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69ce60-39a9-4405-b0b0-576268345230"/>
    <ds:schemaRef ds:uri="729b4b08-bd00-41ae-93af-51a2d4803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661</Words>
  <Application>Microsoft Office PowerPoint</Application>
  <PresentationFormat>Laajakuva</PresentationFormat>
  <Paragraphs>231</Paragraphs>
  <Slides>17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9" baseType="lpstr">
      <vt:lpstr>Aharoni</vt:lpstr>
      <vt:lpstr>Arial</vt:lpstr>
      <vt:lpstr>Calibri</vt:lpstr>
      <vt:lpstr>Calibri Light</vt:lpstr>
      <vt:lpstr>Corbel</vt:lpstr>
      <vt:lpstr>Ebrima</vt:lpstr>
      <vt:lpstr>HP Simplified Light</vt:lpstr>
      <vt:lpstr>Lato</vt:lpstr>
      <vt:lpstr>Lato Thin</vt:lpstr>
      <vt:lpstr>Microsoft YaHei UI Light</vt:lpstr>
      <vt:lpstr>Microsoft Yi Baiti</vt:lpstr>
      <vt:lpstr>Office-teema</vt:lpstr>
      <vt:lpstr>PowerPoint-esitys</vt:lpstr>
      <vt:lpstr>PowerPoint-esitys</vt:lpstr>
      <vt:lpstr>Lukioon siirtyminen</vt:lpstr>
      <vt:lpstr>PowerPoint-esitys</vt:lpstr>
      <vt:lpstr>Ainevalinnat</vt:lpstr>
      <vt:lpstr>Päättöviikko</vt:lpstr>
      <vt:lpstr>Koulutyöskentelyn sähköistyminen</vt:lpstr>
      <vt:lpstr>Ylioppilaskirjoitukset</vt:lpstr>
      <vt:lpstr>PowerPoint-esitys</vt:lpstr>
      <vt:lpstr>Urheilulukio</vt:lpstr>
      <vt:lpstr>Urheilulukion hyödyt</vt:lpstr>
      <vt:lpstr>Opiskelu urheilulukiossa</vt:lpstr>
      <vt:lpstr>Urheilulukioon hakeminen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Kuusisto Jonna</dc:creator>
  <cp:lastModifiedBy>Kuusisto Jonna Sofia Adalmiina</cp:lastModifiedBy>
  <cp:revision>38</cp:revision>
  <dcterms:modified xsi:type="dcterms:W3CDTF">2020-01-22T12:25:51Z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0x010100287939F61DF0254AB98596873A410449</vt:lpwstr>
  </property>
</Properties>
</file>