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4"/>
  </p:sldMasterIdLst>
  <p:sldIdLst>
    <p:sldId id="256" r:id="rId5"/>
    <p:sldId id="271" r:id="rId6"/>
    <p:sldId id="263" r:id="rId7"/>
    <p:sldId id="267" r:id="rId8"/>
    <p:sldId id="268" r:id="rId9"/>
    <p:sldId id="264" r:id="rId10"/>
    <p:sldId id="265" r:id="rId11"/>
    <p:sldId id="275" r:id="rId12"/>
    <p:sldId id="262" r:id="rId13"/>
    <p:sldId id="274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9304BD-9C0A-4E93-8426-90AE7869419A}" v="12" dt="2019-08-28T06:24:23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2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mpinen Sonja Mira Marianne" userId="fc425879-5c66-4af3-8202-13744262a20c" providerId="ADAL" clId="{1EB94D98-7775-48B2-BD4A-D8FCB0AD0242}"/>
    <pc:docChg chg="delSld modSld sldOrd">
      <pc:chgData name="Lampinen Sonja Mira Marianne" userId="fc425879-5c66-4af3-8202-13744262a20c" providerId="ADAL" clId="{1EB94D98-7775-48B2-BD4A-D8FCB0AD0242}" dt="2019-08-28T06:24:23.525" v="11"/>
      <pc:docMkLst>
        <pc:docMk/>
      </pc:docMkLst>
      <pc:sldChg chg="ord">
        <pc:chgData name="Lampinen Sonja Mira Marianne" userId="fc425879-5c66-4af3-8202-13744262a20c" providerId="ADAL" clId="{1EB94D98-7775-48B2-BD4A-D8FCB0AD0242}" dt="2019-08-28T06:24:23.525" v="11"/>
        <pc:sldMkLst>
          <pc:docMk/>
          <pc:sldMk cId="3979972891" sldId="262"/>
        </pc:sldMkLst>
      </pc:sldChg>
      <pc:sldChg chg="modSp">
        <pc:chgData name="Lampinen Sonja Mira Marianne" userId="fc425879-5c66-4af3-8202-13744262a20c" providerId="ADAL" clId="{1EB94D98-7775-48B2-BD4A-D8FCB0AD0242}" dt="2019-08-28T06:23:10.902" v="9" actId="20577"/>
        <pc:sldMkLst>
          <pc:docMk/>
          <pc:sldMk cId="283129463" sldId="265"/>
        </pc:sldMkLst>
        <pc:spChg chg="mod">
          <ac:chgData name="Lampinen Sonja Mira Marianne" userId="fc425879-5c66-4af3-8202-13744262a20c" providerId="ADAL" clId="{1EB94D98-7775-48B2-BD4A-D8FCB0AD0242}" dt="2019-08-28T06:23:06.119" v="4" actId="20577"/>
          <ac:spMkLst>
            <pc:docMk/>
            <pc:sldMk cId="283129463" sldId="265"/>
            <ac:spMk id="3" creationId="{A2F5635D-3A76-4066-A20E-291424E52D9A}"/>
          </ac:spMkLst>
        </pc:spChg>
        <pc:spChg chg="mod">
          <ac:chgData name="Lampinen Sonja Mira Marianne" userId="fc425879-5c66-4af3-8202-13744262a20c" providerId="ADAL" clId="{1EB94D98-7775-48B2-BD4A-D8FCB0AD0242}" dt="2019-08-28T06:23:10.902" v="9" actId="20577"/>
          <ac:spMkLst>
            <pc:docMk/>
            <pc:sldMk cId="283129463" sldId="265"/>
            <ac:spMk id="4" creationId="{9B988D85-5BA1-4E71-BDF7-FA1CA72EBF4F}"/>
          </ac:spMkLst>
        </pc:spChg>
      </pc:sldChg>
      <pc:sldChg chg="del">
        <pc:chgData name="Lampinen Sonja Mira Marianne" userId="fc425879-5c66-4af3-8202-13744262a20c" providerId="ADAL" clId="{1EB94D98-7775-48B2-BD4A-D8FCB0AD0242}" dt="2019-08-28T06:23:32.408" v="10" actId="2696"/>
        <pc:sldMkLst>
          <pc:docMk/>
          <pc:sldMk cId="2561081794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9F920B8-17A1-44F2-824E-C04E02C1832B}" type="datetimeFigureOut">
              <a:rPr lang="fi-FI" smtClean="0"/>
              <a:t>28.8.2019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59CE70F-50E5-4432-8C45-13E61230B6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047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20B8-17A1-44F2-824E-C04E02C1832B}" type="datetimeFigureOut">
              <a:rPr lang="fi-FI" smtClean="0"/>
              <a:t>28.8.2019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E70F-50E5-4432-8C45-13E61230B6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821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20B8-17A1-44F2-824E-C04E02C1832B}" type="datetimeFigureOut">
              <a:rPr lang="fi-FI" smtClean="0"/>
              <a:t>28.8.2019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E70F-50E5-4432-8C45-13E61230B6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0942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20B8-17A1-44F2-824E-C04E02C1832B}" type="datetimeFigureOut">
              <a:rPr lang="fi-FI" smtClean="0"/>
              <a:t>28.8.2019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E70F-50E5-4432-8C45-13E61230B6B0}" type="slidenum">
              <a:rPr lang="fi-FI" smtClean="0"/>
              <a:t>‹#›</a:t>
            </a:fld>
            <a:endParaRPr lang="fi-FI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419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20B8-17A1-44F2-824E-C04E02C1832B}" type="datetimeFigureOut">
              <a:rPr lang="fi-FI" smtClean="0"/>
              <a:t>28.8.2019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E70F-50E5-4432-8C45-13E61230B6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1659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20B8-17A1-44F2-824E-C04E02C1832B}" type="datetimeFigureOut">
              <a:rPr lang="fi-FI" smtClean="0"/>
              <a:t>28.8.2019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E70F-50E5-4432-8C45-13E61230B6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2627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20B8-17A1-44F2-824E-C04E02C1832B}" type="datetimeFigureOut">
              <a:rPr lang="fi-FI" smtClean="0"/>
              <a:t>28.8.2019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E70F-50E5-4432-8C45-13E61230B6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6058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20B8-17A1-44F2-824E-C04E02C1832B}" type="datetimeFigureOut">
              <a:rPr lang="fi-FI" smtClean="0"/>
              <a:t>28.8.2019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E70F-50E5-4432-8C45-13E61230B6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9427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20B8-17A1-44F2-824E-C04E02C1832B}" type="datetimeFigureOut">
              <a:rPr lang="fi-FI" smtClean="0"/>
              <a:t>28.8.2019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E70F-50E5-4432-8C45-13E61230B6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2743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>
            <a:lvl1pPr>
              <a:defRPr sz="36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20B8-17A1-44F2-824E-C04E02C1832B}" type="datetimeFigureOut">
              <a:rPr lang="fi-FI" smtClean="0"/>
              <a:t>28.8.2019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E70F-50E5-4432-8C45-13E61230B6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110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20B8-17A1-44F2-824E-C04E02C1832B}" type="datetimeFigureOut">
              <a:rPr lang="fi-FI" smtClean="0"/>
              <a:t>28.8.2019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E70F-50E5-4432-8C45-13E61230B6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41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20B8-17A1-44F2-824E-C04E02C1832B}" type="datetimeFigureOut">
              <a:rPr lang="fi-FI" smtClean="0"/>
              <a:t>28.8.2019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E70F-50E5-4432-8C45-13E61230B6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40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20B8-17A1-44F2-824E-C04E02C1832B}" type="datetimeFigureOut">
              <a:rPr lang="fi-FI" smtClean="0"/>
              <a:t>28.8.2019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E70F-50E5-4432-8C45-13E61230B6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137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20B8-17A1-44F2-824E-C04E02C1832B}" type="datetimeFigureOut">
              <a:rPr lang="fi-FI" smtClean="0"/>
              <a:t>28.8.2019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E70F-50E5-4432-8C45-13E61230B6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892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20B8-17A1-44F2-824E-C04E02C1832B}" type="datetimeFigureOut">
              <a:rPr lang="fi-FI" smtClean="0"/>
              <a:t>28.8.2019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E70F-50E5-4432-8C45-13E61230B6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991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20B8-17A1-44F2-824E-C04E02C1832B}" type="datetimeFigureOut">
              <a:rPr lang="fi-FI" smtClean="0"/>
              <a:t>28.8.2019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E70F-50E5-4432-8C45-13E61230B6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464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20B8-17A1-44F2-824E-C04E02C1832B}" type="datetimeFigureOut">
              <a:rPr lang="fi-FI" smtClean="0"/>
              <a:t>28.8.2019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E70F-50E5-4432-8C45-13E61230B6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047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20B8-17A1-44F2-824E-C04E02C1832B}" type="datetimeFigureOut">
              <a:rPr lang="fi-FI" smtClean="0"/>
              <a:t>28.8.2019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E70F-50E5-4432-8C45-13E61230B6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359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920B8-17A1-44F2-824E-C04E02C1832B}" type="datetimeFigureOut">
              <a:rPr lang="fi-FI" smtClean="0"/>
              <a:t>28.8.2019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CE70F-50E5-4432-8C45-13E61230B6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4192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lioppilastutkinto.fi/images/sivuston_tiedostot/Sahkoinen_tutkinto/fi_sahkoinen_reaali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D7DE40-3268-42D5-A614-35BC096B83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5400" dirty="0"/>
              <a:t>Tiimijakso syksy 2019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FB1E108-E225-4F0B-9F20-0ACF00C5AB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21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64BDC30-187C-4813-B9DC-9C31C4BB1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66" y="618518"/>
            <a:ext cx="2851417" cy="1478570"/>
          </a:xfrm>
        </p:spPr>
        <p:txBody>
          <a:bodyPr>
            <a:normAutofit/>
          </a:bodyPr>
          <a:lstStyle/>
          <a:p>
            <a:r>
              <a:rPr lang="fi-FI" sz="2700">
                <a:solidFill>
                  <a:srgbClr val="FFFFFF"/>
                </a:solidFill>
              </a:rPr>
              <a:t>Yleistä tiimijaksosta: Viikon rakenne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7B806D-383C-4D50-B9B4-1E6D1F36B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620" y="2249487"/>
            <a:ext cx="2862444" cy="39573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800" dirty="0">
                <a:solidFill>
                  <a:srgbClr val="FFFFFF"/>
                </a:solidFill>
                <a:latin typeface="Calibri"/>
                <a:cs typeface="Calibri"/>
              </a:rPr>
              <a:t>Jokaisen viikon lukujärjestys ilmestyy edellisen viikon lopussa.</a:t>
            </a:r>
          </a:p>
          <a:p>
            <a:r>
              <a:rPr lang="fi-FI" sz="1800" dirty="0">
                <a:solidFill>
                  <a:srgbClr val="FFFFFF"/>
                </a:solidFill>
                <a:latin typeface="Calibri"/>
                <a:cs typeface="Calibri"/>
              </a:rPr>
              <a:t>Wilman lukujärjestyksistä ei tarvitse välittää, muiden kuin </a:t>
            </a:r>
            <a:r>
              <a:rPr lang="fi-FI" sz="1800" dirty="0" err="1">
                <a:solidFill>
                  <a:srgbClr val="FFFFFF"/>
                </a:solidFill>
                <a:latin typeface="Calibri"/>
                <a:cs typeface="Calibri"/>
              </a:rPr>
              <a:t>jn</a:t>
            </a:r>
            <a:r>
              <a:rPr lang="fi-FI" sz="1800" dirty="0">
                <a:solidFill>
                  <a:srgbClr val="FFFFFF"/>
                </a:solidFill>
                <a:latin typeface="Calibri"/>
                <a:cs typeface="Calibri"/>
              </a:rPr>
              <a:t> 1,2 ja 7 osalta.</a:t>
            </a:r>
            <a:endParaRPr lang="fi-FI" sz="1800" dirty="0">
              <a:solidFill>
                <a:srgbClr val="FFFFFF"/>
              </a:solidFill>
            </a:endParaRPr>
          </a:p>
          <a:p>
            <a:endParaRPr lang="fi-FI" sz="1400">
              <a:solidFill>
                <a:srgbClr val="FFFFFF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5" name="Kuva 5" descr="Kuva, joka sisältää kohteen näyttökuva&#10;&#10;Kuvaus luotu, erittäin korkea luotettavuus">
            <a:extLst>
              <a:ext uri="{FF2B5EF4-FFF2-40B4-BE49-F238E27FC236}">
                <a16:creationId xmlns:a16="http://schemas.microsoft.com/office/drawing/2014/main" id="{2D7A420C-783E-40A5-9A26-5C905F418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78" y="783236"/>
            <a:ext cx="6844045" cy="52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50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4BDC30-187C-4813-B9DC-9C31C4BB1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Yleistä </a:t>
            </a:r>
            <a:r>
              <a:rPr lang="fi-FI" err="1"/>
              <a:t>tiimijaksosta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7B806D-383C-4D50-B9B4-1E6D1F36B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fi-FI" dirty="0"/>
              <a:t>Kotona tehtävä työmäärä on pienempi kuin tavallisessa jaksossa</a:t>
            </a:r>
          </a:p>
          <a:p>
            <a:r>
              <a:rPr lang="fi-FI" dirty="0">
                <a:latin typeface="Calibri"/>
                <a:cs typeface="Calibri"/>
              </a:rPr>
              <a:t>Toiminnallisuus korostuu – tehtäväannot ovat avoimempia ja luovuutta vaativia</a:t>
            </a:r>
          </a:p>
          <a:p>
            <a:pPr lvl="1"/>
            <a:r>
              <a:rPr lang="fi-FI" dirty="0"/>
              <a:t>Yleensä koko ryhmän tuotos vaikuttaa jokaisen ryhmäläisen arvosanaan</a:t>
            </a:r>
          </a:p>
          <a:p>
            <a:pPr lvl="1"/>
            <a:r>
              <a:rPr lang="fi-FI" dirty="0"/>
              <a:t>Myös yksilötehtäviä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562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4D3B8B-EA52-4B75-87E8-405C649A7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Miksi </a:t>
            </a:r>
            <a:r>
              <a:rPr lang="fi-FI" err="1"/>
              <a:t>tiimijakso</a:t>
            </a:r>
            <a:r>
              <a:rPr lang="fi-FI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E4BADF-7288-4EEF-9119-36C42A5C63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fi-FI" dirty="0"/>
              <a:t>Opiskelutaidoista tietoiseksi tuleminen</a:t>
            </a:r>
          </a:p>
          <a:p>
            <a:r>
              <a:rPr lang="fi-FI" dirty="0"/>
              <a:t>Syvällisempi oppiminen</a:t>
            </a:r>
          </a:p>
          <a:p>
            <a:r>
              <a:rPr lang="fi-FI" dirty="0"/>
              <a:t>Uusi näkökulma oppimiseen ja opittavaan aineeseen</a:t>
            </a:r>
          </a:p>
          <a:p>
            <a:r>
              <a:rPr lang="fi-FI" dirty="0"/>
              <a:t>Aloitekyvyn ja rohkeuden kasvaminen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F7CEFCA-0FE6-41F0-B922-AC3ED856B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4265" y="2251513"/>
            <a:ext cx="4875211" cy="354171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fi-FI" dirty="0"/>
              <a:t>Tiimityötaitojen oppiminen</a:t>
            </a:r>
          </a:p>
          <a:p>
            <a:r>
              <a:rPr lang="fi-FI" dirty="0"/>
              <a:t>Me-henki</a:t>
            </a:r>
          </a:p>
          <a:p>
            <a:r>
              <a:rPr lang="fi-FI" dirty="0"/>
              <a:t>Yksinäisyyden, kiusaamisen ja syrjäytymisen ehkäiseminen</a:t>
            </a:r>
          </a:p>
        </p:txBody>
      </p:sp>
    </p:spTree>
    <p:extLst>
      <p:ext uri="{BB962C8B-B14F-4D97-AF65-F5344CB8AC3E}">
        <p14:creationId xmlns:p14="http://schemas.microsoft.com/office/powerpoint/2010/main" val="150969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D25F73-E2C1-4200-9012-B3D5423DF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Miksi </a:t>
            </a:r>
            <a:r>
              <a:rPr lang="fi-FI" err="1"/>
              <a:t>tiimijakso</a:t>
            </a:r>
            <a:r>
              <a:rPr lang="fi-FI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9E29DE-B0E1-4196-A1C9-E26D1DF70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 b="1" dirty="0">
                <a:latin typeface="Calibri"/>
                <a:cs typeface="Calibri"/>
              </a:rPr>
              <a:t>LOPS (2016), Oppimiskäsitys: </a:t>
            </a:r>
            <a:r>
              <a:rPr lang="fi-FI" dirty="0">
                <a:latin typeface="Calibri"/>
                <a:cs typeface="Calibri"/>
              </a:rPr>
              <a:t>”Oppimisprosessin aikana opiskelija </a:t>
            </a:r>
            <a:r>
              <a:rPr lang="fi-FI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tulkitsee, analysoi</a:t>
            </a:r>
            <a:r>
              <a:rPr lang="fi-FI" dirty="0">
                <a:latin typeface="Calibri"/>
                <a:cs typeface="Calibri"/>
              </a:rPr>
              <a:t> ja </a:t>
            </a:r>
            <a:r>
              <a:rPr lang="fi-FI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arvioi </a:t>
            </a:r>
            <a:r>
              <a:rPr lang="fi-FI" dirty="0">
                <a:latin typeface="Calibri"/>
                <a:cs typeface="Calibri"/>
              </a:rPr>
              <a:t>eri muodoissa esitettyä informaatiota, rakentaa uutta tietoa ja syventää siten osaamistaan aikaisempien kokemustensa ja tietojensa pohjalta."</a:t>
            </a:r>
          </a:p>
        </p:txBody>
      </p:sp>
    </p:spTree>
    <p:extLst>
      <p:ext uri="{BB962C8B-B14F-4D97-AF65-F5344CB8AC3E}">
        <p14:creationId xmlns:p14="http://schemas.microsoft.com/office/powerpoint/2010/main" val="3300594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285A07-5B62-443D-AF24-F928955AB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Miksi </a:t>
            </a:r>
            <a:r>
              <a:rPr lang="fi-FI" err="1"/>
              <a:t>tiimijakso</a:t>
            </a:r>
            <a:r>
              <a:rPr lang="fi-FI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7841D0-94D3-4F42-8E05-C7E0B2114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10301905" cy="35417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err="1"/>
              <a:t>Tiimijakso</a:t>
            </a:r>
            <a:r>
              <a:rPr lang="fi-FI" dirty="0"/>
              <a:t> tukee uuden </a:t>
            </a:r>
            <a:r>
              <a:rPr lang="fi-FI" dirty="0" err="1"/>
              <a:t>opsin</a:t>
            </a:r>
            <a:r>
              <a:rPr lang="fi-FI" dirty="0"/>
              <a:t> mukaista opiskelua ja valmentaa ylioppilaskokeisiin:</a:t>
            </a:r>
          </a:p>
          <a:p>
            <a:pPr lvl="1"/>
            <a:r>
              <a:rPr lang="fi-FI" dirty="0"/>
              <a:t>Vain muistaminen ja ulkoa opitun toistaminen ei riitä. </a:t>
            </a:r>
          </a:p>
          <a:p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5242F76-10A7-40F1-AD26-3F5C17B6D07F}"/>
              </a:ext>
            </a:extLst>
          </p:cNvPr>
          <p:cNvSpPr txBox="1"/>
          <p:nvPr/>
        </p:nvSpPr>
        <p:spPr>
          <a:xfrm>
            <a:off x="1141412" y="5943600"/>
            <a:ext cx="10657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chemeClr val="bg1"/>
                </a:solidFill>
              </a:rPr>
              <a:t>Lähde: </a:t>
            </a:r>
            <a:r>
              <a:rPr lang="fi-FI">
                <a:hlinkClick r:id="rId2"/>
              </a:rPr>
              <a:t>https://www.ylioppilastutkinto.fi/images/sivuston_tiedostot/Sahkoinen_tutkinto/fi_sahkoinen_reaali.pdf</a:t>
            </a:r>
            <a:r>
              <a:rPr lang="fi-FI"/>
              <a:t> (luettu: 19.8.2018)</a:t>
            </a:r>
          </a:p>
        </p:txBody>
      </p:sp>
    </p:spTree>
    <p:extLst>
      <p:ext uri="{BB962C8B-B14F-4D97-AF65-F5344CB8AC3E}">
        <p14:creationId xmlns:p14="http://schemas.microsoft.com/office/powerpoint/2010/main" val="14479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724468-EDAF-467A-8FB0-1E2C335A4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Sisällön paikkamerkki 12" descr="Kuva, joka sisältää kohteen näyttökuva, teksti&#10;&#10;Kuvaus luotu, erittäin korkea luotettavuus">
            <a:extLst>
              <a:ext uri="{FF2B5EF4-FFF2-40B4-BE49-F238E27FC236}">
                <a16:creationId xmlns:a16="http://schemas.microsoft.com/office/drawing/2014/main" id="{41A77EC7-CF66-44C3-BD0A-6D7CBC7D2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" y="139961"/>
            <a:ext cx="12213054" cy="6494106"/>
          </a:xfrm>
        </p:spPr>
      </p:pic>
    </p:spTree>
    <p:extLst>
      <p:ext uri="{BB962C8B-B14F-4D97-AF65-F5344CB8AC3E}">
        <p14:creationId xmlns:p14="http://schemas.microsoft.com/office/powerpoint/2010/main" val="72868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F31EE1-FB1D-46C2-AEA3-9C1F0DCA1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Yleistä </a:t>
            </a:r>
            <a:r>
              <a:rPr lang="fi-FI" err="1"/>
              <a:t>tiimijaksosta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06FA1A-964B-4BC2-A234-E0037342A33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latin typeface="Helvetica"/>
                <a:cs typeface="Helvetica"/>
              </a:rPr>
              <a:t>Tiimijakson opettajat ja opiskelijat jaetaan kahteen oppiainekokonaisuuteen</a:t>
            </a:r>
          </a:p>
          <a:p>
            <a:pPr lvl="1"/>
            <a:r>
              <a:rPr lang="fi-FI" dirty="0">
                <a:latin typeface="Helvetica"/>
                <a:cs typeface="Helvetica"/>
              </a:rPr>
              <a:t>Kaksi ”tiimijaksoa” rinnakkain</a:t>
            </a:r>
          </a:p>
          <a:p>
            <a:pPr marL="457200" lvl="1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12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A38B32-E0EE-489F-9C16-56FCC90CD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Yleistä </a:t>
            </a:r>
            <a:r>
              <a:rPr lang="fi-FI" err="1"/>
              <a:t>tiimijaksosta</a:t>
            </a:r>
            <a:r>
              <a:rPr lang="fi-FI"/>
              <a:t>: Kurssit ja opettajat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F5635D-3A76-4066-A20E-291424E52D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fi-FI" sz="5100" dirty="0">
                <a:latin typeface="Calibri"/>
                <a:cs typeface="Calibri"/>
              </a:rPr>
              <a:t>HYPER (19 A-D)</a:t>
            </a:r>
          </a:p>
          <a:p>
            <a:pPr lvl="1">
              <a:spcBef>
                <a:spcPts val="1000"/>
              </a:spcBef>
            </a:pPr>
            <a:r>
              <a:rPr lang="fi-FI" sz="5100" dirty="0">
                <a:latin typeface="Calibri"/>
                <a:cs typeface="Calibri"/>
              </a:rPr>
              <a:t>ENA1: </a:t>
            </a:r>
            <a:r>
              <a:rPr lang="fi-FI" sz="5100" b="1" dirty="0">
                <a:latin typeface="Calibri"/>
                <a:cs typeface="Calibri"/>
              </a:rPr>
              <a:t>Sonja (sijainen)</a:t>
            </a:r>
          </a:p>
          <a:p>
            <a:pPr lvl="1">
              <a:spcBef>
                <a:spcPts val="1000"/>
              </a:spcBef>
            </a:pPr>
            <a:r>
              <a:rPr lang="fi-FI" sz="5100" dirty="0">
                <a:latin typeface="Calibri"/>
                <a:cs typeface="Calibri"/>
              </a:rPr>
              <a:t>ÄI2: </a:t>
            </a:r>
            <a:r>
              <a:rPr lang="fi-FI" sz="5100" b="1" dirty="0">
                <a:latin typeface="Calibri"/>
                <a:cs typeface="Calibri"/>
              </a:rPr>
              <a:t>Henna</a:t>
            </a:r>
          </a:p>
          <a:p>
            <a:pPr lvl="1">
              <a:spcBef>
                <a:spcPts val="1000"/>
              </a:spcBef>
            </a:pPr>
            <a:r>
              <a:rPr lang="fi-FI" sz="5100" dirty="0">
                <a:latin typeface="Calibri"/>
                <a:cs typeface="Calibri"/>
              </a:rPr>
              <a:t>YH1: </a:t>
            </a:r>
            <a:r>
              <a:rPr lang="fi-FI" sz="5100" b="1" dirty="0">
                <a:latin typeface="Calibri"/>
                <a:cs typeface="Calibri"/>
              </a:rPr>
              <a:t>Risto</a:t>
            </a:r>
          </a:p>
          <a:p>
            <a:pPr lvl="1">
              <a:spcBef>
                <a:spcPts val="1000"/>
              </a:spcBef>
            </a:pPr>
            <a:r>
              <a:rPr lang="fi-FI" sz="5100" dirty="0">
                <a:latin typeface="Calibri"/>
                <a:cs typeface="Calibri"/>
              </a:rPr>
              <a:t>OPO1: </a:t>
            </a:r>
            <a:r>
              <a:rPr lang="fi-FI" sz="5100" b="1" dirty="0">
                <a:latin typeface="Calibri"/>
                <a:cs typeface="Calibri"/>
              </a:rPr>
              <a:t>Markku</a:t>
            </a:r>
            <a:r>
              <a:rPr lang="fi-FI" sz="5100" dirty="0">
                <a:latin typeface="Calibri"/>
                <a:cs typeface="Calibri"/>
              </a:rPr>
              <a:t> </a:t>
            </a:r>
          </a:p>
          <a:p>
            <a:pPr lvl="1">
              <a:spcBef>
                <a:spcPts val="1000"/>
              </a:spcBef>
            </a:pPr>
            <a:r>
              <a:rPr lang="fi-FI" sz="5100" dirty="0">
                <a:latin typeface="Calibri"/>
                <a:cs typeface="Calibri"/>
              </a:rPr>
              <a:t>OPO5 / OPO-</a:t>
            </a:r>
            <a:r>
              <a:rPr lang="fi-FI" sz="5100" dirty="0" err="1">
                <a:latin typeface="Calibri"/>
                <a:cs typeface="Calibri"/>
              </a:rPr>
              <a:t>tvt</a:t>
            </a:r>
            <a:r>
              <a:rPr lang="fi-FI" sz="5100" dirty="0">
                <a:latin typeface="Calibri"/>
                <a:cs typeface="Calibri"/>
              </a:rPr>
              <a:t>: </a:t>
            </a:r>
            <a:r>
              <a:rPr lang="fi-FI" sz="5100" b="1" dirty="0">
                <a:latin typeface="Calibri"/>
                <a:cs typeface="Calibri"/>
              </a:rPr>
              <a:t>Santtu</a:t>
            </a:r>
            <a:endParaRPr lang="fi-FI" b="1" dirty="0">
              <a:latin typeface="Calibri"/>
              <a:cs typeface="Calibri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B988D85-5BA1-4E71-BDF7-FA1CA72EBF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fi-FI" sz="5100" dirty="0">
                <a:latin typeface="Calibri"/>
                <a:cs typeface="Calibri"/>
              </a:rPr>
              <a:t>SUPER (19E-H)</a:t>
            </a:r>
          </a:p>
          <a:p>
            <a:pPr lvl="1">
              <a:buFont typeface="Arial" panose="020B0602020104020603"/>
              <a:buChar char="•"/>
            </a:pPr>
            <a:r>
              <a:rPr lang="fi-FI" sz="5100" dirty="0">
                <a:latin typeface="Calibri"/>
                <a:cs typeface="Calibri"/>
              </a:rPr>
              <a:t>GE1: </a:t>
            </a:r>
            <a:r>
              <a:rPr lang="fi-FI" sz="5100" b="1" dirty="0">
                <a:latin typeface="Calibri"/>
                <a:cs typeface="Calibri"/>
              </a:rPr>
              <a:t>Anu J.</a:t>
            </a:r>
          </a:p>
          <a:p>
            <a:pPr lvl="1">
              <a:buFont typeface="Arial" panose="020B0602020104020603"/>
              <a:buChar char="•"/>
            </a:pPr>
            <a:r>
              <a:rPr lang="fi-FI" sz="5100" dirty="0">
                <a:latin typeface="Calibri"/>
                <a:cs typeface="Calibri"/>
              </a:rPr>
              <a:t>MU1: Mervi</a:t>
            </a:r>
            <a:endParaRPr lang="fi-FI" sz="5100" b="1" dirty="0">
              <a:latin typeface="Calibri"/>
              <a:cs typeface="Calibri"/>
            </a:endParaRPr>
          </a:p>
          <a:p>
            <a:pPr lvl="1">
              <a:buFont typeface="Arial" panose="020B0602020104020603"/>
              <a:buChar char="•"/>
            </a:pPr>
            <a:r>
              <a:rPr lang="fi-FI" sz="5100" dirty="0">
                <a:latin typeface="Calibri"/>
                <a:cs typeface="Calibri"/>
              </a:rPr>
              <a:t>ÄI2: </a:t>
            </a:r>
            <a:r>
              <a:rPr lang="fi-FI" sz="5100" b="1" dirty="0">
                <a:latin typeface="Calibri"/>
                <a:cs typeface="Calibri"/>
              </a:rPr>
              <a:t>Ruut</a:t>
            </a:r>
          </a:p>
          <a:p>
            <a:pPr lvl="1">
              <a:spcBef>
                <a:spcPts val="1000"/>
              </a:spcBef>
              <a:buFont typeface="Arial" panose="020B0602020104020603"/>
              <a:buChar char="•"/>
            </a:pPr>
            <a:r>
              <a:rPr lang="fi-FI" sz="5100" dirty="0">
                <a:latin typeface="Calibri"/>
                <a:cs typeface="Calibri"/>
              </a:rPr>
              <a:t>OPO1: </a:t>
            </a:r>
            <a:r>
              <a:rPr lang="fi-FI" sz="5100" b="1" dirty="0">
                <a:latin typeface="Calibri"/>
                <a:cs typeface="Calibri"/>
              </a:rPr>
              <a:t>Markku</a:t>
            </a:r>
            <a:r>
              <a:rPr lang="fi-FI" sz="5100" dirty="0">
                <a:latin typeface="Calibri"/>
                <a:cs typeface="Calibri"/>
              </a:rPr>
              <a:t> </a:t>
            </a:r>
            <a:endParaRPr lang="en-US" sz="5100" dirty="0">
              <a:latin typeface="Calibri"/>
              <a:cs typeface="Calibri"/>
            </a:endParaRPr>
          </a:p>
          <a:p>
            <a:pPr lvl="1">
              <a:buFont typeface="Arial" panose="020B0602020104020603"/>
              <a:buChar char="•"/>
            </a:pPr>
            <a:r>
              <a:rPr lang="fi-FI" sz="5100" dirty="0">
                <a:latin typeface="Calibri"/>
                <a:cs typeface="Calibri"/>
              </a:rPr>
              <a:t>OPO5 / OPO-</a:t>
            </a:r>
            <a:r>
              <a:rPr lang="fi-FI" sz="5100" dirty="0" err="1">
                <a:latin typeface="Calibri"/>
                <a:cs typeface="Calibri"/>
              </a:rPr>
              <a:t>tvt</a:t>
            </a:r>
            <a:r>
              <a:rPr lang="fi-FI" sz="5100" dirty="0">
                <a:latin typeface="Calibri"/>
                <a:cs typeface="Calibri"/>
              </a:rPr>
              <a:t>: </a:t>
            </a:r>
            <a:r>
              <a:rPr lang="fi-FI" sz="5100" b="1" dirty="0">
                <a:latin typeface="Calibri"/>
                <a:cs typeface="Calibri"/>
              </a:rPr>
              <a:t>Santtu</a:t>
            </a:r>
            <a:endParaRPr lang="fi-FI" sz="5100" dirty="0">
              <a:latin typeface="Calibri"/>
              <a:cs typeface="Calibri"/>
            </a:endParaRPr>
          </a:p>
          <a:p>
            <a:pPr lvl="1">
              <a:buFont typeface="Arial" panose="020B0602020104020603"/>
              <a:buChar char="•"/>
            </a:pPr>
            <a:endParaRPr lang="fi-FI" sz="5100" dirty="0"/>
          </a:p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521179D-3958-4D84-B00C-5C3164252081}"/>
              </a:ext>
            </a:extLst>
          </p:cNvPr>
          <p:cNvSpPr txBox="1"/>
          <p:nvPr/>
        </p:nvSpPr>
        <p:spPr>
          <a:xfrm>
            <a:off x="1141410" y="5724713"/>
            <a:ext cx="10369118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 sz="2800" dirty="0"/>
              <a:t>Ryhmänohjausryhmät jaetaan n. 5 opiskelijan tiimeihin tiimiroolitestin avulla.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4C24F69-E5FE-4F6C-A460-BCDCDBA02BF8}"/>
              </a:ext>
            </a:extLst>
          </p:cNvPr>
          <p:cNvSpPr txBox="1"/>
          <p:nvPr/>
        </p:nvSpPr>
        <p:spPr>
          <a:xfrm>
            <a:off x="10260660" y="3026873"/>
            <a:ext cx="171271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 sz="2400" dirty="0"/>
              <a:t>+TO2-kurssi</a:t>
            </a:r>
          </a:p>
        </p:txBody>
      </p:sp>
    </p:spTree>
    <p:extLst>
      <p:ext uri="{BB962C8B-B14F-4D97-AF65-F5344CB8AC3E}">
        <p14:creationId xmlns:p14="http://schemas.microsoft.com/office/powerpoint/2010/main" val="28312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11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9" name="Rectangle 52">
            <a:extLst>
              <a:ext uri="{FF2B5EF4-FFF2-40B4-BE49-F238E27FC236}">
                <a16:creationId xmlns:a16="http://schemas.microsoft.com/office/drawing/2014/main" id="{3CBA50DB-DBC7-4B6E-B3C1-8FF1EA519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DED8FB6-AF8D-4D98-913D-E6486FEC1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A805ED2-113B-4584-8827-567B5792F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68" name="Rectangle 5">
                <a:extLst>
                  <a:ext uri="{FF2B5EF4-FFF2-40B4-BE49-F238E27FC236}">
                    <a16:creationId xmlns:a16="http://schemas.microsoft.com/office/drawing/2014/main" id="{C6CF21D8-CC72-4F35-A29E-3AF9E6DA13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69" name="Freeform 6">
                <a:extLst>
                  <a:ext uri="{FF2B5EF4-FFF2-40B4-BE49-F238E27FC236}">
                    <a16:creationId xmlns:a16="http://schemas.microsoft.com/office/drawing/2014/main" id="{8E60A7C3-087D-47B4-AB5A-C8B1042FD2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0" name="Freeform 7">
                <a:extLst>
                  <a:ext uri="{FF2B5EF4-FFF2-40B4-BE49-F238E27FC236}">
                    <a16:creationId xmlns:a16="http://schemas.microsoft.com/office/drawing/2014/main" id="{1885EECE-F6D9-4128-BC90-01583BF269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1" name="Freeform 8">
                <a:extLst>
                  <a:ext uri="{FF2B5EF4-FFF2-40B4-BE49-F238E27FC236}">
                    <a16:creationId xmlns:a16="http://schemas.microsoft.com/office/drawing/2014/main" id="{F44AA128-AA96-4FF2-A1C3-F9D2E7FD38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2" name="Freeform 9">
                <a:extLst>
                  <a:ext uri="{FF2B5EF4-FFF2-40B4-BE49-F238E27FC236}">
                    <a16:creationId xmlns:a16="http://schemas.microsoft.com/office/drawing/2014/main" id="{7E52DC12-230B-4892-B284-F2FE9DE16A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3" name="Freeform 10">
                <a:extLst>
                  <a:ext uri="{FF2B5EF4-FFF2-40B4-BE49-F238E27FC236}">
                    <a16:creationId xmlns:a16="http://schemas.microsoft.com/office/drawing/2014/main" id="{A68FBF9E-B81A-41D0-8A03-6CFC30811D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4" name="Freeform 11">
                <a:extLst>
                  <a:ext uri="{FF2B5EF4-FFF2-40B4-BE49-F238E27FC236}">
                    <a16:creationId xmlns:a16="http://schemas.microsoft.com/office/drawing/2014/main" id="{B0047F84-8480-494F-9241-39FF17CFF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5" name="Freeform 12">
                <a:extLst>
                  <a:ext uri="{FF2B5EF4-FFF2-40B4-BE49-F238E27FC236}">
                    <a16:creationId xmlns:a16="http://schemas.microsoft.com/office/drawing/2014/main" id="{8CAF76D8-4B95-4A8E-9EE5-8CCC0A7AD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6" name="Freeform 13">
                <a:extLst>
                  <a:ext uri="{FF2B5EF4-FFF2-40B4-BE49-F238E27FC236}">
                    <a16:creationId xmlns:a16="http://schemas.microsoft.com/office/drawing/2014/main" id="{792F82F3-05A8-4A55-8C5B-81F6678B59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7" name="Freeform 14">
                <a:extLst>
                  <a:ext uri="{FF2B5EF4-FFF2-40B4-BE49-F238E27FC236}">
                    <a16:creationId xmlns:a16="http://schemas.microsoft.com/office/drawing/2014/main" id="{B8472536-021A-4E59-BD59-DDC090A18A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8" name="Freeform 15">
                <a:extLst>
                  <a:ext uri="{FF2B5EF4-FFF2-40B4-BE49-F238E27FC236}">
                    <a16:creationId xmlns:a16="http://schemas.microsoft.com/office/drawing/2014/main" id="{AEBEF646-3C12-469F-B194-A161A7A95D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9" name="Line 16">
                <a:extLst>
                  <a:ext uri="{FF2B5EF4-FFF2-40B4-BE49-F238E27FC236}">
                    <a16:creationId xmlns:a16="http://schemas.microsoft.com/office/drawing/2014/main" id="{D4501159-D7AC-4307-9DFC-C8F3A94341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80" name="Freeform 17">
                <a:extLst>
                  <a:ext uri="{FF2B5EF4-FFF2-40B4-BE49-F238E27FC236}">
                    <a16:creationId xmlns:a16="http://schemas.microsoft.com/office/drawing/2014/main" id="{B5244C41-454C-47D8-A6A9-C17EC2A366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1" name="Freeform 18">
                <a:extLst>
                  <a:ext uri="{FF2B5EF4-FFF2-40B4-BE49-F238E27FC236}">
                    <a16:creationId xmlns:a16="http://schemas.microsoft.com/office/drawing/2014/main" id="{8FA883B8-99FB-4540-B573-F0674BFB1C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2" name="Freeform 19">
                <a:extLst>
                  <a:ext uri="{FF2B5EF4-FFF2-40B4-BE49-F238E27FC236}">
                    <a16:creationId xmlns:a16="http://schemas.microsoft.com/office/drawing/2014/main" id="{F1178B7C-5A00-4E5B-9010-B1477621E0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E359D5D8-EE2E-4714-A40A-C3A6D91F98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4" name="Rectangle 21">
                <a:extLst>
                  <a:ext uri="{FF2B5EF4-FFF2-40B4-BE49-F238E27FC236}">
                    <a16:creationId xmlns:a16="http://schemas.microsoft.com/office/drawing/2014/main" id="{8A89C2E5-F892-4666-85FB-995578FBC7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85" name="Freeform 22">
                <a:extLst>
                  <a:ext uri="{FF2B5EF4-FFF2-40B4-BE49-F238E27FC236}">
                    <a16:creationId xmlns:a16="http://schemas.microsoft.com/office/drawing/2014/main" id="{6DC6174B-0EC3-4A81-A0D1-D10DBB869A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6" name="Freeform 23">
                <a:extLst>
                  <a:ext uri="{FF2B5EF4-FFF2-40B4-BE49-F238E27FC236}">
                    <a16:creationId xmlns:a16="http://schemas.microsoft.com/office/drawing/2014/main" id="{2CB96070-0553-4F79-984C-8DABB1CD5D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7" name="Freeform 24">
                <a:extLst>
                  <a:ext uri="{FF2B5EF4-FFF2-40B4-BE49-F238E27FC236}">
                    <a16:creationId xmlns:a16="http://schemas.microsoft.com/office/drawing/2014/main" id="{BA23B6E2-3718-4009-B80E-9279154B1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8" name="Freeform 25">
                <a:extLst>
                  <a:ext uri="{FF2B5EF4-FFF2-40B4-BE49-F238E27FC236}">
                    <a16:creationId xmlns:a16="http://schemas.microsoft.com/office/drawing/2014/main" id="{CAFB32D5-E528-419B-80EE-1475633970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9" name="Freeform 26">
                <a:extLst>
                  <a:ext uri="{FF2B5EF4-FFF2-40B4-BE49-F238E27FC236}">
                    <a16:creationId xmlns:a16="http://schemas.microsoft.com/office/drawing/2014/main" id="{A68ADD35-4FEA-404D-B2F3-23556E6E8F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0" name="Freeform 27">
                <a:extLst>
                  <a:ext uri="{FF2B5EF4-FFF2-40B4-BE49-F238E27FC236}">
                    <a16:creationId xmlns:a16="http://schemas.microsoft.com/office/drawing/2014/main" id="{89CF17CA-49E3-4B4A-836A-4FD55C67BE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1" name="Freeform 28">
                <a:extLst>
                  <a:ext uri="{FF2B5EF4-FFF2-40B4-BE49-F238E27FC236}">
                    <a16:creationId xmlns:a16="http://schemas.microsoft.com/office/drawing/2014/main" id="{AB394F2E-F3E7-4CED-84A9-35C47AB287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2" name="Freeform 29">
                <a:extLst>
                  <a:ext uri="{FF2B5EF4-FFF2-40B4-BE49-F238E27FC236}">
                    <a16:creationId xmlns:a16="http://schemas.microsoft.com/office/drawing/2014/main" id="{FF816C2F-3999-4A9F-8395-5D68ED33A4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3" name="Freeform 30">
                <a:extLst>
                  <a:ext uri="{FF2B5EF4-FFF2-40B4-BE49-F238E27FC236}">
                    <a16:creationId xmlns:a16="http://schemas.microsoft.com/office/drawing/2014/main" id="{82AD6AC6-71D5-4BD8-9185-D3062968B5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4" name="Freeform 31">
                <a:extLst>
                  <a:ext uri="{FF2B5EF4-FFF2-40B4-BE49-F238E27FC236}">
                    <a16:creationId xmlns:a16="http://schemas.microsoft.com/office/drawing/2014/main" id="{743A50C2-65CF-4F4C-B412-6149A93AC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1" name="Group 56">
              <a:extLst>
                <a:ext uri="{FF2B5EF4-FFF2-40B4-BE49-F238E27FC236}">
                  <a16:creationId xmlns:a16="http://schemas.microsoft.com/office/drawing/2014/main" id="{6C0E7A88-FEDF-4C4F-A6B4-F7DDE9DE92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58" name="Freeform 32">
                <a:extLst>
                  <a:ext uri="{FF2B5EF4-FFF2-40B4-BE49-F238E27FC236}">
                    <a16:creationId xmlns:a16="http://schemas.microsoft.com/office/drawing/2014/main" id="{AE94B3EE-D5C0-4BDE-B6AA-7599F0486E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9" name="Freeform 33">
                <a:extLst>
                  <a:ext uri="{FF2B5EF4-FFF2-40B4-BE49-F238E27FC236}">
                    <a16:creationId xmlns:a16="http://schemas.microsoft.com/office/drawing/2014/main" id="{5EF110E8-C00D-454E-8F3A-ECF2D35667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0" name="Freeform 34">
                <a:extLst>
                  <a:ext uri="{FF2B5EF4-FFF2-40B4-BE49-F238E27FC236}">
                    <a16:creationId xmlns:a16="http://schemas.microsoft.com/office/drawing/2014/main" id="{BFC5F327-6927-4F35-9AF6-C45527BB45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1" name="Freeform 35">
                <a:extLst>
                  <a:ext uri="{FF2B5EF4-FFF2-40B4-BE49-F238E27FC236}">
                    <a16:creationId xmlns:a16="http://schemas.microsoft.com/office/drawing/2014/main" id="{BF2D314D-AEDE-418D-9702-D3CDB98C3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2" name="Freeform 36">
                <a:extLst>
                  <a:ext uri="{FF2B5EF4-FFF2-40B4-BE49-F238E27FC236}">
                    <a16:creationId xmlns:a16="http://schemas.microsoft.com/office/drawing/2014/main" id="{64FD07F8-3CA6-4209-9A9E-30609FE9A3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3" name="Freeform 37">
                <a:extLst>
                  <a:ext uri="{FF2B5EF4-FFF2-40B4-BE49-F238E27FC236}">
                    <a16:creationId xmlns:a16="http://schemas.microsoft.com/office/drawing/2014/main" id="{AB0AE24D-CD49-4B57-82E0-780F62AE4F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4" name="Freeform 38">
                <a:extLst>
                  <a:ext uri="{FF2B5EF4-FFF2-40B4-BE49-F238E27FC236}">
                    <a16:creationId xmlns:a16="http://schemas.microsoft.com/office/drawing/2014/main" id="{66803AF8-6368-45E6-A0B7-C0C4CFFEEB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5" name="Freeform 39">
                <a:extLst>
                  <a:ext uri="{FF2B5EF4-FFF2-40B4-BE49-F238E27FC236}">
                    <a16:creationId xmlns:a16="http://schemas.microsoft.com/office/drawing/2014/main" id="{B4761E05-2792-472B-A814-9616151CF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6" name="Freeform 40">
                <a:extLst>
                  <a:ext uri="{FF2B5EF4-FFF2-40B4-BE49-F238E27FC236}">
                    <a16:creationId xmlns:a16="http://schemas.microsoft.com/office/drawing/2014/main" id="{40B6A261-9427-4E70-9564-048AD009BD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7" name="Rectangle 41">
                <a:extLst>
                  <a:ext uri="{FF2B5EF4-FFF2-40B4-BE49-F238E27FC236}">
                    <a16:creationId xmlns:a16="http://schemas.microsoft.com/office/drawing/2014/main" id="{68BFDFBE-2286-4123-9436-E1DF84AF49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96" name="Picture 2">
            <a:extLst>
              <a:ext uri="{FF2B5EF4-FFF2-40B4-BE49-F238E27FC236}">
                <a16:creationId xmlns:a16="http://schemas.microsoft.com/office/drawing/2014/main" id="{5B3DE270-418F-47A7-B311-C4D876041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24892EA-DDAA-4224-8F9B-C7803E477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446" y="618518"/>
            <a:ext cx="3569327" cy="155065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Tiimijakson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johtonumerot</a:t>
            </a:r>
            <a:endParaRPr lang="en-US" sz="3600">
              <a:solidFill>
                <a:srgbClr val="FFFFFF"/>
              </a:solidFill>
            </a:endParaRPr>
          </a:p>
        </p:txBody>
      </p:sp>
      <p:sp useBgFill="1">
        <p:nvSpPr>
          <p:cNvPr id="98" name="Round Diagonal Corner Rectangle 11">
            <a:extLst>
              <a:ext uri="{FF2B5EF4-FFF2-40B4-BE49-F238E27FC236}">
                <a16:creationId xmlns:a16="http://schemas.microsoft.com/office/drawing/2014/main" id="{A1351C6B-7343-451F-AB4A-1CE294A4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5" descr="Kuva, joka sisältää kohteen shoji&#10;&#10;Kuvaus luotu, korkea luotettavuus">
            <a:extLst>
              <a:ext uri="{FF2B5EF4-FFF2-40B4-BE49-F238E27FC236}">
                <a16:creationId xmlns:a16="http://schemas.microsoft.com/office/drawing/2014/main" id="{726A0893-45F6-4639-AE39-70A4B2AC1E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96325" y="612459"/>
            <a:ext cx="7396140" cy="5792377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3FC8B28-276B-4B0B-A96A-9D97F3FC4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36041" y="2249487"/>
            <a:ext cx="3281004" cy="35417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err="1">
                <a:solidFill>
                  <a:srgbClr val="FFFFFF"/>
                </a:solidFill>
                <a:latin typeface="+mn-lt"/>
                <a:cs typeface="+mn-cs"/>
              </a:rPr>
              <a:t>Tiimijaksossa</a:t>
            </a:r>
            <a:r>
              <a:rPr lang="en-US" sz="32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+mn-lt"/>
                <a:cs typeface="+mn-cs"/>
              </a:rPr>
              <a:t>käytössä</a:t>
            </a:r>
            <a:r>
              <a:rPr lang="en-US" sz="32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+mn-lt"/>
                <a:cs typeface="+mn-cs"/>
              </a:rPr>
              <a:t>ovat</a:t>
            </a:r>
            <a:r>
              <a:rPr lang="en-US" sz="32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+mn-lt"/>
                <a:cs typeface="+mn-cs"/>
              </a:rPr>
              <a:t>johtonumerot</a:t>
            </a:r>
            <a:r>
              <a:rPr lang="en-US" sz="3200" dirty="0">
                <a:solidFill>
                  <a:srgbClr val="FFFFFF"/>
                </a:solidFill>
                <a:latin typeface="+mn-lt"/>
                <a:cs typeface="+mn-cs"/>
              </a:rPr>
              <a:t> 3-6 ja 8.</a:t>
            </a:r>
          </a:p>
        </p:txBody>
      </p:sp>
    </p:spTree>
    <p:extLst>
      <p:ext uri="{BB962C8B-B14F-4D97-AF65-F5344CB8AC3E}">
        <p14:creationId xmlns:p14="http://schemas.microsoft.com/office/powerpoint/2010/main" val="2853899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4BDC30-187C-4813-B9DC-9C31C4BB1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Yleistä </a:t>
            </a:r>
            <a:r>
              <a:rPr lang="fi-FI" dirty="0" err="1"/>
              <a:t>tiimijaksosta</a:t>
            </a:r>
            <a:r>
              <a:rPr lang="fi-FI" dirty="0"/>
              <a:t>: Viikon rakenne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7B806D-383C-4D50-B9B4-1E6D1F36B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fi-FI" dirty="0">
                <a:latin typeface="Calibri"/>
                <a:cs typeface="Calibri"/>
              </a:rPr>
              <a:t>Johtonumerot 3-6 ja 8 ovat kiinni joka viikko tiimijakson opiskelussa.</a:t>
            </a:r>
          </a:p>
          <a:p>
            <a:r>
              <a:rPr lang="fi-FI" dirty="0" err="1"/>
              <a:t>Urlut</a:t>
            </a:r>
            <a:r>
              <a:rPr lang="fi-FI" dirty="0"/>
              <a:t> ovat kiinni johtonumeron 1 aikoina aamutreeneissä</a:t>
            </a:r>
          </a:p>
          <a:p>
            <a:r>
              <a:rPr lang="fi-FI" dirty="0"/>
              <a:t>Johtonumerot  1 tai 2 on tarkoitettu pitkän matematiikan opiskeluun</a:t>
            </a:r>
          </a:p>
        </p:txBody>
      </p:sp>
    </p:spTree>
    <p:extLst>
      <p:ext uri="{BB962C8B-B14F-4D97-AF65-F5344CB8AC3E}">
        <p14:creationId xmlns:p14="http://schemas.microsoft.com/office/powerpoint/2010/main" val="3979972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iri">
  <a:themeElements>
    <a:clrScheme name="Piiri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Piiri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iri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311e058-8cef-4524-b116-189528fb7d5a">
      <UserInfo>
        <DisplayName>Majuri Ruut Emilia</DisplayName>
        <AccountId>17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F71E7793CA76E498EE50D33F750B6F4" ma:contentTypeVersion="8" ma:contentTypeDescription="Luo uusi asiakirja." ma:contentTypeScope="" ma:versionID="fa23d489b2790463f2c4b5902b95f716">
  <xsd:schema xmlns:xsd="http://www.w3.org/2001/XMLSchema" xmlns:xs="http://www.w3.org/2001/XMLSchema" xmlns:p="http://schemas.microsoft.com/office/2006/metadata/properties" xmlns:ns2="dcd3fcdd-6749-43ee-a605-fbd839473547" xmlns:ns3="c311e058-8cef-4524-b116-189528fb7d5a" targetNamespace="http://schemas.microsoft.com/office/2006/metadata/properties" ma:root="true" ma:fieldsID="f588f94a2a30adbeac24bcfc4d6bd679" ns2:_="" ns3:_="">
    <xsd:import namespace="dcd3fcdd-6749-43ee-a605-fbd839473547"/>
    <xsd:import namespace="c311e058-8cef-4524-b116-189528fb7d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d3fcdd-6749-43ee-a605-fbd8394735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11e058-8cef-4524-b116-189528fb7d5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F5D12E-8FC8-499C-A5B1-92A8D417E62A}">
  <ds:schemaRefs>
    <ds:schemaRef ds:uri="http://schemas.microsoft.com/office/2006/metadata/properties"/>
    <ds:schemaRef ds:uri="http://purl.org/dc/terms/"/>
    <ds:schemaRef ds:uri="c311e058-8cef-4524-b116-189528fb7d5a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dcd3fcdd-6749-43ee-a605-fbd83947354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D0447E3-6FB1-4A78-8BDB-526F8879C4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d3fcdd-6749-43ee-a605-fbd839473547"/>
    <ds:schemaRef ds:uri="c311e058-8cef-4524-b116-189528fb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85B5C5-DF60-4C64-93B1-03400232CE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273</Words>
  <Application>Microsoft Office PowerPoint</Application>
  <PresentationFormat>Laajakuva</PresentationFormat>
  <Paragraphs>47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7" baseType="lpstr">
      <vt:lpstr>Arial</vt:lpstr>
      <vt:lpstr>Calibri</vt:lpstr>
      <vt:lpstr>Helvetica</vt:lpstr>
      <vt:lpstr>Trebuchet MS</vt:lpstr>
      <vt:lpstr>Tw Cen MT</vt:lpstr>
      <vt:lpstr>Piiri</vt:lpstr>
      <vt:lpstr>Tiimijakso syksy 2019</vt:lpstr>
      <vt:lpstr>Miksi tiimijakso?</vt:lpstr>
      <vt:lpstr>Miksi tiimijakso?</vt:lpstr>
      <vt:lpstr>Miksi tiimijakso?</vt:lpstr>
      <vt:lpstr>PowerPoint-esitys</vt:lpstr>
      <vt:lpstr>Yleistä tiimijaksosta</vt:lpstr>
      <vt:lpstr>Yleistä tiimijaksosta: Kurssit ja opettajat</vt:lpstr>
      <vt:lpstr>Tiimijakson johtonumerot</vt:lpstr>
      <vt:lpstr>Yleistä tiimijaksosta: Viikon rakenne</vt:lpstr>
      <vt:lpstr>Yleistä tiimijaksosta: Viikon rakenne</vt:lpstr>
      <vt:lpstr>Yleistä tiimijaksosta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Tiimijakso 2018-2019</dc:title>
  <dc:creator>Juha Ismo Ensio Väätäinen</dc:creator>
  <cp:lastModifiedBy>Lampinen Sonja Mira Marianne</cp:lastModifiedBy>
  <cp:revision>158</cp:revision>
  <dcterms:created xsi:type="dcterms:W3CDTF">1601-01-01T00:00:00Z</dcterms:created>
  <dcterms:modified xsi:type="dcterms:W3CDTF">2019-08-28T06:24:32Z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0x0101001F71E7793CA76E498EE50D33F750B6F4</vt:lpwstr>
  </property>
</Properties>
</file>