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83" r:id="rId17"/>
    <p:sldId id="275" r:id="rId18"/>
    <p:sldId id="279" r:id="rId19"/>
    <p:sldId id="285" r:id="rId20"/>
    <p:sldId id="274" r:id="rId21"/>
  </p:sldIdLst>
  <p:sldSz cx="12192000" cy="6858000"/>
  <p:notesSz cx="6797675" cy="9928225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4747"/>
    <a:srgbClr val="00A840"/>
    <a:srgbClr val="008332"/>
    <a:srgbClr val="CFEDDA"/>
    <a:srgbClr val="ADE1C1"/>
    <a:srgbClr val="57C280"/>
    <a:srgbClr val="3AA061"/>
    <a:srgbClr val="00C049"/>
    <a:srgbClr val="00DE5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54BE25-63EF-41BD-B96B-51250449111E}" v="4" dt="2018-11-07T12:50:28.8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78" y="4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922C0-C147-478C-915D-E39DA5A418AD}" type="datetimeFigureOut">
              <a:rPr lang="fi-FI" smtClean="0"/>
              <a:t>11.12.2018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85B8FA-2ED7-4C65-83BD-073C5B67833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2138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81E7E-A826-4677-A8AA-5BD27268BA49}" type="datetimeFigureOut">
              <a:rPr lang="fi-FI" smtClean="0"/>
              <a:t>11.12.2018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9FEEF-0A10-4014-A017-F239EAFD488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9FEEF-0A10-4014-A017-F239EAFD4887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386164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9FEEF-0A10-4014-A017-F239EAFD4887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4168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9FEEF-0A10-4014-A017-F239EAFD4887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0611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9FEEF-0A10-4014-A017-F239EAFD4887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9440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9FEEF-0A10-4014-A017-F239EAFD4887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3698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Klikkaa kuvakkeita siirtyäksesi sivustoille, lisää linkkejä painamalla plus-kuvaketta.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C9CFA-5FBD-44E7-A7A0-9A557DF5ABE8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4238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Sosiaaliset mediat esille painamalla plus-kuvaketta.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C9CFA-5FBD-44E7-A7A0-9A557DF5ABE8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82924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Viimeinen dia.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C9CFA-5FBD-44E7-A7A0-9A557DF5ABE8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42468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Viimeinen dia.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C9CFA-5FBD-44E7-A7A0-9A557DF5ABE8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692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C9CFA-5FBD-44E7-A7A0-9A557DF5ABE8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4846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9FEEF-0A10-4014-A017-F239EAFD4887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6827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9FEEF-0A10-4014-A017-F239EAFD4887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3211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9FEEF-0A10-4014-A017-F239EAFD4887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9446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9FEEF-0A10-4014-A017-F239EAFD4887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2898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9FEEF-0A10-4014-A017-F239EAFD4887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8071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9FEEF-0A10-4014-A017-F239EAFD4887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6720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9FEEF-0A10-4014-A017-F239EAFD4887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1402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634A-4527-4667-8EB6-984CD596E8B3}" type="datetimeFigureOut">
              <a:rPr lang="fi-FI" smtClean="0"/>
              <a:t>11.12.2018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2F04-5B84-4146-B679-137C7EACAD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3391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634A-4527-4667-8EB6-984CD596E8B3}" type="datetimeFigureOut">
              <a:rPr lang="fi-FI" smtClean="0"/>
              <a:t>11.12.2018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2F04-5B84-4146-B679-137C7EACAD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0187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634A-4527-4667-8EB6-984CD596E8B3}" type="datetimeFigureOut">
              <a:rPr lang="fi-FI" smtClean="0"/>
              <a:t>11.12.2018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2F04-5B84-4146-B679-137C7EACAD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0280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634A-4527-4667-8EB6-984CD596E8B3}" type="datetimeFigureOut">
              <a:rPr lang="fi-FI" smtClean="0"/>
              <a:t>11.12.2018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2F04-5B84-4146-B679-137C7EACAD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6340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634A-4527-4667-8EB6-984CD596E8B3}" type="datetimeFigureOut">
              <a:rPr lang="fi-FI" smtClean="0"/>
              <a:t>11.12.2018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2F04-5B84-4146-B679-137C7EACAD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29548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634A-4527-4667-8EB6-984CD596E8B3}" type="datetimeFigureOut">
              <a:rPr lang="fi-FI" smtClean="0"/>
              <a:t>11.12.2018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2F04-5B84-4146-B679-137C7EACAD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5046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634A-4527-4667-8EB6-984CD596E8B3}" type="datetimeFigureOut">
              <a:rPr lang="fi-FI" smtClean="0"/>
              <a:t>11.12.2018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2F04-5B84-4146-B679-137C7EACAD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080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634A-4527-4667-8EB6-984CD596E8B3}" type="datetimeFigureOut">
              <a:rPr lang="fi-FI" smtClean="0"/>
              <a:t>11.12.2018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2F04-5B84-4146-B679-137C7EACAD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4927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634A-4527-4667-8EB6-984CD596E8B3}" type="datetimeFigureOut">
              <a:rPr lang="fi-FI" smtClean="0"/>
              <a:t>11.12.2018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2F04-5B84-4146-B679-137C7EACAD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0244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634A-4527-4667-8EB6-984CD596E8B3}" type="datetimeFigureOut">
              <a:rPr lang="fi-FI" smtClean="0"/>
              <a:t>11.12.2018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2F04-5B84-4146-B679-137C7EACAD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811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5634A-4527-4667-8EB6-984CD596E8B3}" type="datetimeFigureOut">
              <a:rPr lang="fi-FI" smtClean="0"/>
              <a:t>11.12.2018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62F04-5B84-4146-B679-137C7EACAD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06005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5634A-4527-4667-8EB6-984CD596E8B3}" type="datetimeFigureOut">
              <a:rPr lang="fi-FI" smtClean="0"/>
              <a:t>11.12.2018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62F04-5B84-4146-B679-137C7EACAD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44806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klassikka.onedu.fi/web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klassikka.onedu.fi/web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klassikka.onedu.fi/web/" TargetMode="Externa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klassikka.onedu.fi/web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klassikka.onedu.fi/web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hyperlink" Target="https://www.facebook.com/klassikka" TargetMode="External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hyperlink" Target="https://www.instagram.com/kuopion_klassikka/?hl=fi" TargetMode="External"/><Relationship Id="rId5" Type="http://schemas.openxmlformats.org/officeDocument/2006/relationships/hyperlink" Target="https://twitter.com/klassikka" TargetMode="External"/><Relationship Id="rId10" Type="http://schemas.openxmlformats.org/officeDocument/2006/relationships/image" Target="../media/image30.png"/><Relationship Id="rId4" Type="http://schemas.openxmlformats.org/officeDocument/2006/relationships/hyperlink" Target="https://klassikka.onedu.fi/web/" TargetMode="External"/><Relationship Id="rId9" Type="http://schemas.openxmlformats.org/officeDocument/2006/relationships/hyperlink" Target="http://www.somewall.fi/feed/klassikka" TargetMode="External"/><Relationship Id="rId14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klassikka.onedu.fi/web/kuvia-ja-videoita-klassikan-arjesta/" TargetMode="External"/><Relationship Id="rId3" Type="http://schemas.openxmlformats.org/officeDocument/2006/relationships/image" Target="../media/image27.png"/><Relationship Id="rId7" Type="http://schemas.openxmlformats.org/officeDocument/2006/relationships/hyperlink" Target="https://klassikka.onedu.fi/web/opiskelijalle/tutorit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klassikka.onedu.fi/web/hakijalle/" TargetMode="External"/><Relationship Id="rId5" Type="http://schemas.openxmlformats.org/officeDocument/2006/relationships/slide" Target="slide16.xml"/><Relationship Id="rId10" Type="http://schemas.openxmlformats.org/officeDocument/2006/relationships/image" Target="../media/image32.png"/><Relationship Id="rId4" Type="http://schemas.openxmlformats.org/officeDocument/2006/relationships/hyperlink" Target="https://klassikka.onedu.fi/web/" TargetMode="External"/><Relationship Id="rId9" Type="http://schemas.openxmlformats.org/officeDocument/2006/relationships/hyperlink" Target="https://klassikka.kurssi.tv/permalink/v1255e3d853a8l23bwri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image" Target="../media/image2.png"/><Relationship Id="rId4" Type="http://schemas.openxmlformats.org/officeDocument/2006/relationships/hyperlink" Target="http://www.klassikka.onedu.fi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slide" Target="slide14.xml"/><Relationship Id="rId4" Type="http://schemas.openxmlformats.org/officeDocument/2006/relationships/hyperlink" Target="http://www.klassikka.onedu.fi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klassikka.onedu.fi/web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hyperlink" Target="https://klassikka.onedu.fi/web/" TargetMode="Externa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klassikka.onedu.fi/web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klassikka.onedu.fi/web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lassikka.onedu.fi/web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hyperlink" Target="https://klassikka.onedu.fi/onedu/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hyperlink" Target="https://klassikka.onedu.fi/web/" TargetMode="Externa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hyperlink" Target="http://www.abitti.fi/" TargetMode="External"/><Relationship Id="rId15" Type="http://schemas.openxmlformats.org/officeDocument/2006/relationships/hyperlink" Target="https://www.ylioppilastutkinto.fi/" TargetMode="External"/><Relationship Id="rId10" Type="http://schemas.openxmlformats.org/officeDocument/2006/relationships/image" Target="../media/image15.png"/><Relationship Id="rId4" Type="http://schemas.openxmlformats.org/officeDocument/2006/relationships/hyperlink" Target="https://klassikka.kurssi.tv/" TargetMode="Externa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lassikka.onedu.fi/web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lassikka.onedu.fi/web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lassikka.onedu.fi/verkkojulkaisut/wp-content/uploads/sites/3/2012/06/klassikka2_1600-1062x59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" t="810" r="6428" b="7353"/>
          <a:stretch/>
        </p:blipFill>
        <p:spPr bwMode="auto">
          <a:xfrm>
            <a:off x="-109183" y="0"/>
            <a:ext cx="123532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orakulmio 4"/>
          <p:cNvSpPr/>
          <p:nvPr/>
        </p:nvSpPr>
        <p:spPr>
          <a:xfrm>
            <a:off x="-133350" y="862652"/>
            <a:ext cx="12377386" cy="5243179"/>
          </a:xfrm>
          <a:prstGeom prst="rect">
            <a:avLst/>
          </a:prstGeom>
          <a:solidFill>
            <a:srgbClr val="008332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r="61239"/>
          <a:stretch/>
        </p:blipFill>
        <p:spPr>
          <a:xfrm>
            <a:off x="2855742" y="2337620"/>
            <a:ext cx="2509047" cy="2182761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 rotWithShape="1">
          <a:blip r:embed="rId5"/>
          <a:srcRect l="35014" t="15921" r="1079" b="19578"/>
          <a:stretch/>
        </p:blipFill>
        <p:spPr>
          <a:xfrm>
            <a:off x="5109029" y="2752836"/>
            <a:ext cx="4209141" cy="1407887"/>
          </a:xfrm>
          <a:prstGeom prst="rect">
            <a:avLst/>
          </a:prstGeom>
        </p:spPr>
      </p:pic>
      <p:sp>
        <p:nvSpPr>
          <p:cNvPr id="12" name="Tekstiruutu 11"/>
          <p:cNvSpPr txBox="1"/>
          <p:nvPr/>
        </p:nvSpPr>
        <p:spPr>
          <a:xfrm>
            <a:off x="5364790" y="3910639"/>
            <a:ext cx="3425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>
                <a:solidFill>
                  <a:schemeClr val="bg1"/>
                </a:solidFill>
                <a:latin typeface="HP Simplified Light" panose="020B0404020204020204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LUKIOESITTELY</a:t>
            </a:r>
          </a:p>
        </p:txBody>
      </p:sp>
      <p:cxnSp>
        <p:nvCxnSpPr>
          <p:cNvPr id="8" name="Suora yhdysviiva 7"/>
          <p:cNvCxnSpPr>
            <a:cxnSpLocks/>
          </p:cNvCxnSpPr>
          <p:nvPr/>
        </p:nvCxnSpPr>
        <p:spPr>
          <a:xfrm>
            <a:off x="-109182" y="862652"/>
            <a:ext cx="12353218" cy="0"/>
          </a:xfrm>
          <a:prstGeom prst="line">
            <a:avLst/>
          </a:prstGeom>
          <a:ln w="190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/>
        </p:nvCxnSpPr>
        <p:spPr>
          <a:xfrm>
            <a:off x="-133350" y="6092183"/>
            <a:ext cx="12665122" cy="0"/>
          </a:xfrm>
          <a:prstGeom prst="line">
            <a:avLst/>
          </a:prstGeom>
          <a:ln w="190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00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4.81481E-6 L -0.00104 -0.02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11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uora yhdysviiva 3"/>
          <p:cNvCxnSpPr/>
          <p:nvPr/>
        </p:nvCxnSpPr>
        <p:spPr>
          <a:xfrm>
            <a:off x="-109182" y="862652"/>
            <a:ext cx="12665122" cy="0"/>
          </a:xfrm>
          <a:prstGeom prst="line">
            <a:avLst/>
          </a:prstGeom>
          <a:ln w="190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tsikko 1"/>
          <p:cNvSpPr>
            <a:spLocks noGrp="1"/>
          </p:cNvSpPr>
          <p:nvPr>
            <p:ph type="title"/>
          </p:nvPr>
        </p:nvSpPr>
        <p:spPr>
          <a:xfrm>
            <a:off x="-1" y="-101476"/>
            <a:ext cx="6915149" cy="1499616"/>
          </a:xfrm>
        </p:spPr>
        <p:txBody>
          <a:bodyPr/>
          <a:lstStyle/>
          <a:p>
            <a:pPr algn="ctr"/>
            <a:r>
              <a:rPr lang="fi-FI" b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Urheilulukio</a:t>
            </a:r>
          </a:p>
        </p:txBody>
      </p:sp>
      <p:sp>
        <p:nvSpPr>
          <p:cNvPr id="23" name="Sisällön paikkamerkki 22"/>
          <p:cNvSpPr>
            <a:spLocks noGrp="1"/>
          </p:cNvSpPr>
          <p:nvPr>
            <p:ph idx="1"/>
          </p:nvPr>
        </p:nvSpPr>
        <p:spPr>
          <a:xfrm>
            <a:off x="733425" y="1581151"/>
            <a:ext cx="5683417" cy="4215728"/>
          </a:xfrm>
        </p:spPr>
        <p:txBody>
          <a:bodyPr>
            <a:normAutofit/>
          </a:bodyPr>
          <a:lstStyle/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fi-FI" sz="3200">
                <a:latin typeface="Microsoft Yi Baiti" panose="03000500000000000000" pitchFamily="66" charset="0"/>
                <a:ea typeface="Microsoft Yi Baiti" panose="03000500000000000000" pitchFamily="66" charset="0"/>
              </a:rPr>
              <a:t>Opiskelun ja urheilun yhdistäminen </a:t>
            </a:r>
          </a:p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fi-FI" sz="3200">
                <a:latin typeface="Microsoft Yi Baiti" panose="03000500000000000000" pitchFamily="66" charset="0"/>
                <a:ea typeface="Microsoft Yi Baiti" panose="03000500000000000000" pitchFamily="66" charset="0"/>
              </a:rPr>
              <a:t>Ikäluokkansa kansallista huipputasoa edustaville urheilijoille</a:t>
            </a:r>
            <a:r>
              <a:rPr lang="en-US" sz="3200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fi-FI" sz="3200">
                <a:latin typeface="Microsoft Yi Baiti" panose="03000500000000000000" pitchFamily="66" charset="0"/>
                <a:ea typeface="Microsoft Yi Baiti" panose="03000500000000000000" pitchFamily="66" charset="0"/>
              </a:rPr>
              <a:t>Saatavilla korkeatasoinen valmentajien ja lajiliittojen ammattitieto ja -taito</a:t>
            </a:r>
            <a:r>
              <a:rPr lang="en-US" sz="3200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fi-FI" sz="3200">
                <a:latin typeface="Microsoft Yi Baiti" panose="03000500000000000000" pitchFamily="66" charset="0"/>
                <a:ea typeface="Microsoft Yi Baiti" panose="03000500000000000000" pitchFamily="66" charset="0"/>
              </a:rPr>
              <a:t>Loistavat harjoituspaikat koulun läheisyydessä</a:t>
            </a:r>
            <a:r>
              <a:rPr lang="en-US" sz="3200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</p:txBody>
      </p:sp>
      <p:sp>
        <p:nvSpPr>
          <p:cNvPr id="50" name="Suorakulmio 49"/>
          <p:cNvSpPr/>
          <p:nvPr/>
        </p:nvSpPr>
        <p:spPr>
          <a:xfrm>
            <a:off x="0" y="-900752"/>
            <a:ext cx="13451306" cy="7758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Tekstiruutu 29"/>
          <p:cNvSpPr txBox="1"/>
          <p:nvPr/>
        </p:nvSpPr>
        <p:spPr>
          <a:xfrm>
            <a:off x="-1" y="823603"/>
            <a:ext cx="6915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>
                <a:solidFill>
                  <a:schemeClr val="tx1">
                    <a:lumMod val="75000"/>
                    <a:lumOff val="2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Mikä on </a:t>
            </a:r>
            <a:r>
              <a:rPr lang="fi-FI">
                <a:solidFill>
                  <a:srgbClr val="008332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urheilulukio?</a:t>
            </a:r>
          </a:p>
        </p:txBody>
      </p:sp>
      <p:sp>
        <p:nvSpPr>
          <p:cNvPr id="34" name="Tekstiruutu 33"/>
          <p:cNvSpPr txBox="1"/>
          <p:nvPr/>
        </p:nvSpPr>
        <p:spPr>
          <a:xfrm>
            <a:off x="-1" y="6393786"/>
            <a:ext cx="69151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Kuopion Klassillinen lukio</a:t>
            </a:r>
          </a:p>
        </p:txBody>
      </p:sp>
      <p:sp>
        <p:nvSpPr>
          <p:cNvPr id="35" name="Tekstiruutu 34">
            <a:hlinkClick r:id="rId3"/>
          </p:cNvPr>
          <p:cNvSpPr txBox="1"/>
          <p:nvPr/>
        </p:nvSpPr>
        <p:spPr>
          <a:xfrm>
            <a:off x="1" y="6509202"/>
            <a:ext cx="69151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50">
                <a:solidFill>
                  <a:srgbClr val="00833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www.klassikka.onedu.fi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148" y="0"/>
            <a:ext cx="5276852" cy="6905628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149" y="0"/>
            <a:ext cx="5276852" cy="6878237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6915148" y="-101476"/>
            <a:ext cx="5640792" cy="7416676"/>
          </a:xfrm>
          <a:prstGeom prst="rect">
            <a:avLst/>
          </a:prstGeom>
          <a:solidFill>
            <a:srgbClr val="FFFFFF">
              <a:alpha val="1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579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6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6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6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6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Ryhmä 5"/>
          <p:cNvGrpSpPr/>
          <p:nvPr/>
        </p:nvGrpSpPr>
        <p:grpSpPr>
          <a:xfrm>
            <a:off x="-261722" y="-207818"/>
            <a:ext cx="12192000" cy="7294232"/>
            <a:chOff x="0" y="-360946"/>
            <a:chExt cx="12192000" cy="7294232"/>
          </a:xfrm>
        </p:grpSpPr>
        <p:pic>
          <p:nvPicPr>
            <p:cNvPr id="5" name="Kuva 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8000"/>
                      </a14:imgEffect>
                    </a14:imgLayer>
                  </a14:imgProps>
                </a:ext>
              </a:extLst>
            </a:blip>
            <a:srcRect l="12019" t="12964"/>
            <a:stretch/>
          </p:blipFill>
          <p:spPr>
            <a:xfrm flipH="1">
              <a:off x="0" y="0"/>
              <a:ext cx="12192000" cy="6933286"/>
            </a:xfrm>
            <a:prstGeom prst="rect">
              <a:avLst/>
            </a:prstGeom>
          </p:spPr>
        </p:pic>
        <p:sp>
          <p:nvSpPr>
            <p:cNvPr id="11" name="Suorakulmio 10"/>
            <p:cNvSpPr/>
            <p:nvPr/>
          </p:nvSpPr>
          <p:spPr>
            <a:xfrm>
              <a:off x="0" y="-360946"/>
              <a:ext cx="12192000" cy="7294232"/>
            </a:xfrm>
            <a:prstGeom prst="rect">
              <a:avLst/>
            </a:prstGeom>
            <a:solidFill>
              <a:srgbClr val="FFFFFF">
                <a:alpha val="5294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cxnSp>
        <p:nvCxnSpPr>
          <p:cNvPr id="10" name="Suora yhdysviiva 9"/>
          <p:cNvCxnSpPr/>
          <p:nvPr/>
        </p:nvCxnSpPr>
        <p:spPr>
          <a:xfrm>
            <a:off x="-109182" y="862652"/>
            <a:ext cx="12665122" cy="0"/>
          </a:xfrm>
          <a:prstGeom prst="line">
            <a:avLst/>
          </a:prstGeom>
          <a:ln w="190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tsikko 1"/>
          <p:cNvSpPr>
            <a:spLocks noGrp="1"/>
          </p:cNvSpPr>
          <p:nvPr>
            <p:ph type="title"/>
          </p:nvPr>
        </p:nvSpPr>
        <p:spPr>
          <a:xfrm>
            <a:off x="1395558" y="-101476"/>
            <a:ext cx="9400884" cy="1499616"/>
          </a:xfrm>
        </p:spPr>
        <p:txBody>
          <a:bodyPr/>
          <a:lstStyle/>
          <a:p>
            <a:pPr algn="ctr"/>
            <a:r>
              <a:rPr lang="fi-FI" b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Urheilulukion hyödyt</a:t>
            </a:r>
          </a:p>
        </p:txBody>
      </p:sp>
      <p:sp>
        <p:nvSpPr>
          <p:cNvPr id="23" name="Sisällön paikkamerkki 22"/>
          <p:cNvSpPr>
            <a:spLocks noGrp="1"/>
          </p:cNvSpPr>
          <p:nvPr>
            <p:ph idx="1"/>
          </p:nvPr>
        </p:nvSpPr>
        <p:spPr>
          <a:xfrm>
            <a:off x="338447" y="579330"/>
            <a:ext cx="7613282" cy="512645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fontAlgn="base">
              <a:buClr>
                <a:schemeClr val="tx1">
                  <a:lumMod val="85000"/>
                  <a:lumOff val="15000"/>
                </a:schemeClr>
              </a:buClr>
              <a:buSzPct val="80000"/>
              <a:buNone/>
            </a:pPr>
            <a:endParaRPr lang="en-US" sz="2400">
              <a:solidFill>
                <a:schemeClr val="tx1">
                  <a:lumMod val="85000"/>
                  <a:lumOff val="15000"/>
                </a:schemeClr>
              </a:solidFill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  <a:p>
            <a:pPr fontAlgn="base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fi-FI" sz="2500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Harjoittelu kouluaikaan</a:t>
            </a: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fontAlgn="base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en-US" sz="2500" err="1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Hallikortti</a:t>
            </a:r>
            <a:endParaRPr lang="en-US" sz="2500">
              <a:solidFill>
                <a:schemeClr val="tx1">
                  <a:lumMod val="85000"/>
                  <a:lumOff val="15000"/>
                </a:schemeClr>
              </a:solidFill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  <a:p>
            <a:pPr fontAlgn="base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r>
              <a:rPr lang="fi-FI" sz="2500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Myös teoriatietoa </a:t>
            </a: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lvl="1" fontAlgn="base">
              <a:buClr>
                <a:schemeClr val="tx1">
                  <a:lumMod val="85000"/>
                  <a:lumOff val="15000"/>
                </a:schemeClr>
              </a:buClr>
              <a:buSzPct val="75000"/>
            </a:pPr>
            <a:r>
              <a:rPr lang="fi-FI" sz="2500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Ravitsemuskurssi, valmennuksen perusteet -kurssi</a:t>
            </a: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fontAlgn="base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fi-FI" sz="2500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Käytännössä </a:t>
            </a:r>
            <a:r>
              <a:rPr lang="fi-FI" sz="2500" err="1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väh</a:t>
            </a:r>
            <a:r>
              <a:rPr lang="fi-FI" sz="2500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. 20 urheilukurssia lukion aikana  (oppimäärä 75 kurssia)</a:t>
            </a:r>
          </a:p>
          <a:p>
            <a:pPr fontAlgn="base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fi-FI" sz="2500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Oppituntitallenteiden käyttömahdollisuus </a:t>
            </a:r>
            <a:r>
              <a:rPr lang="fi-FI" sz="2500">
                <a:solidFill>
                  <a:srgbClr val="262626"/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/>
            </a:r>
            <a:br>
              <a:rPr lang="fi-FI" sz="2500">
                <a:solidFill>
                  <a:srgbClr val="262626"/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</a:br>
            <a:r>
              <a:rPr lang="fi-FI" sz="2500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mm. kisamatkoja ja leirejä ajatellen</a:t>
            </a: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fontAlgn="base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fi-FI" sz="2500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Erillinen taitovalmentaja</a:t>
            </a: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  <a:endParaRPr lang="fi-FI" sz="2500">
              <a:solidFill>
                <a:schemeClr val="tx1">
                  <a:lumMod val="85000"/>
                  <a:lumOff val="15000"/>
                </a:schemeClr>
              </a:solidFill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  <a:p>
            <a:pPr fontAlgn="base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fi-FI" sz="2500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Lääkärintarkastus</a:t>
            </a: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fontAlgn="base">
              <a:buClr>
                <a:srgbClr val="262626"/>
              </a:buClr>
              <a:buSzPct val="80000"/>
            </a:pPr>
            <a:r>
              <a:rPr lang="en-US" sz="2500" err="1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Koulun</a:t>
            </a: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 ja </a:t>
            </a:r>
            <a:r>
              <a:rPr lang="en-US" sz="2500" err="1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harrastuksen</a:t>
            </a: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 </a:t>
            </a:r>
            <a:r>
              <a:rPr lang="en-US" sz="2500" err="1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yhdistäminen</a:t>
            </a:r>
            <a:endParaRPr lang="en-US" sz="2500">
              <a:solidFill>
                <a:schemeClr val="tx1">
                  <a:lumMod val="85000"/>
                  <a:lumOff val="15000"/>
                </a:schemeClr>
              </a:solidFill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  <a:p>
            <a:pPr fontAlgn="base">
              <a:buClr>
                <a:srgbClr val="262626"/>
              </a:buClr>
              <a:buSzPct val="80000"/>
            </a:pPr>
            <a:r>
              <a:rPr lang="en-US" sz="2500" err="1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Mahdollisuus</a:t>
            </a: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 </a:t>
            </a:r>
            <a:r>
              <a:rPr lang="en-US" sz="2500" err="1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kehittyä</a:t>
            </a: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 </a:t>
            </a:r>
            <a:r>
              <a:rPr lang="en-US" sz="2500" err="1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huippu-urheilijaksi</a:t>
            </a:r>
            <a:endParaRPr lang="en-US" sz="2500">
              <a:solidFill>
                <a:schemeClr val="tx1">
                  <a:lumMod val="85000"/>
                  <a:lumOff val="15000"/>
                </a:schemeClr>
              </a:solidFill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</p:txBody>
      </p:sp>
      <p:sp>
        <p:nvSpPr>
          <p:cNvPr id="30" name="Tekstiruutu 29"/>
          <p:cNvSpPr txBox="1"/>
          <p:nvPr/>
        </p:nvSpPr>
        <p:spPr>
          <a:xfrm>
            <a:off x="4300538" y="823603"/>
            <a:ext cx="359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>
                <a:solidFill>
                  <a:schemeClr val="tx1">
                    <a:lumMod val="75000"/>
                    <a:lumOff val="2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Mitä hyötyä on </a:t>
            </a:r>
            <a:r>
              <a:rPr lang="fi-FI">
                <a:solidFill>
                  <a:srgbClr val="008332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urheilulukiosta?</a:t>
            </a:r>
          </a:p>
        </p:txBody>
      </p:sp>
      <p:sp>
        <p:nvSpPr>
          <p:cNvPr id="34" name="Tekstiruutu 33"/>
          <p:cNvSpPr txBox="1"/>
          <p:nvPr/>
        </p:nvSpPr>
        <p:spPr>
          <a:xfrm>
            <a:off x="4300538" y="6393786"/>
            <a:ext cx="3590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Kuopion Klassillinen lukio</a:t>
            </a:r>
          </a:p>
        </p:txBody>
      </p:sp>
      <p:sp>
        <p:nvSpPr>
          <p:cNvPr id="35" name="Tekstiruutu 34">
            <a:hlinkClick r:id="rId5"/>
          </p:cNvPr>
          <p:cNvSpPr txBox="1"/>
          <p:nvPr/>
        </p:nvSpPr>
        <p:spPr>
          <a:xfrm>
            <a:off x="4300538" y="6259820"/>
            <a:ext cx="35909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50">
                <a:solidFill>
                  <a:srgbClr val="00833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www.klassikka.onedu.fi</a:t>
            </a:r>
          </a:p>
        </p:txBody>
      </p:sp>
    </p:spTree>
    <p:extLst>
      <p:ext uri="{BB962C8B-B14F-4D97-AF65-F5344CB8AC3E}">
        <p14:creationId xmlns:p14="http://schemas.microsoft.com/office/powerpoint/2010/main" val="128302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uora yhdysviiva 9"/>
          <p:cNvCxnSpPr/>
          <p:nvPr/>
        </p:nvCxnSpPr>
        <p:spPr>
          <a:xfrm>
            <a:off x="-109182" y="862652"/>
            <a:ext cx="12665122" cy="0"/>
          </a:xfrm>
          <a:prstGeom prst="line">
            <a:avLst/>
          </a:prstGeom>
          <a:ln w="190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tsikko 1"/>
          <p:cNvSpPr>
            <a:spLocks noGrp="1"/>
          </p:cNvSpPr>
          <p:nvPr>
            <p:ph type="title"/>
          </p:nvPr>
        </p:nvSpPr>
        <p:spPr>
          <a:xfrm>
            <a:off x="0" y="-101476"/>
            <a:ext cx="6286500" cy="1499616"/>
          </a:xfrm>
        </p:spPr>
        <p:txBody>
          <a:bodyPr/>
          <a:lstStyle/>
          <a:p>
            <a:pPr algn="ctr"/>
            <a:r>
              <a:rPr lang="fi-FI" b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Opiskelu urheilulukiossa</a:t>
            </a:r>
          </a:p>
        </p:txBody>
      </p:sp>
      <p:sp>
        <p:nvSpPr>
          <p:cNvPr id="23" name="Sisällön paikkamerkki 22"/>
          <p:cNvSpPr>
            <a:spLocks noGrp="1"/>
          </p:cNvSpPr>
          <p:nvPr>
            <p:ph idx="1"/>
          </p:nvPr>
        </p:nvSpPr>
        <p:spPr>
          <a:xfrm>
            <a:off x="465021" y="1500303"/>
            <a:ext cx="5577972" cy="4793043"/>
          </a:xfrm>
        </p:spPr>
        <p:txBody>
          <a:bodyPr>
            <a:noAutofit/>
          </a:bodyPr>
          <a:lstStyle/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x-none">
                <a:latin typeface="Microsoft Yi Baiti" panose="03000500000000000000" pitchFamily="66" charset="0"/>
                <a:ea typeface="Microsoft Yi Baiti" panose="03000500000000000000" pitchFamily="66" charset="0"/>
              </a:rPr>
              <a:t>Urheilija suorittaa valmennuskursseja vähintään 12 </a:t>
            </a:r>
            <a:r>
              <a:rPr lang="fi-FI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x-none">
                <a:latin typeface="Microsoft Yi Baiti" panose="03000500000000000000" pitchFamily="66" charset="0"/>
                <a:ea typeface="Microsoft Yi Baiti" panose="03000500000000000000" pitchFamily="66" charset="0"/>
              </a:rPr>
              <a:t>Mahdollisuus jättää tekemättä jopa 8 pakollista kurssia</a:t>
            </a:r>
            <a:r>
              <a:rPr lang="fi-FI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marL="457200" lvl="1" indent="0" fontAlgn="base">
              <a:buClr>
                <a:schemeClr val="tx1">
                  <a:lumMod val="75000"/>
                  <a:lumOff val="25000"/>
                </a:schemeClr>
              </a:buClr>
              <a:buSzPct val="80000"/>
              <a:buNone/>
            </a:pPr>
            <a:r>
              <a:rPr lang="fi-FI" sz="1800">
                <a:latin typeface="Microsoft Yi Baiti" panose="03000500000000000000" pitchFamily="66" charset="0"/>
                <a:ea typeface="Microsoft Yi Baiti" panose="03000500000000000000" pitchFamily="66" charset="0"/>
              </a:rPr>
              <a:t>➞</a:t>
            </a:r>
            <a:r>
              <a:rPr lang="fi-FI" sz="1600">
                <a:latin typeface="Microsoft Yi Baiti" panose="03000500000000000000" pitchFamily="66" charset="0"/>
                <a:ea typeface="Microsoft Yi Baiti" panose="03000500000000000000" pitchFamily="66" charset="0"/>
              </a:rPr>
              <a:t> </a:t>
            </a:r>
            <a:r>
              <a:rPr lang="fi-FI">
                <a:latin typeface="Microsoft Yi Baiti" panose="03000500000000000000" pitchFamily="66" charset="0"/>
                <a:ea typeface="Microsoft Yi Baiti" panose="03000500000000000000" pitchFamily="66" charset="0"/>
              </a:rPr>
              <a:t>jokaisesta aineesta pakko käydä</a:t>
            </a:r>
            <a:r>
              <a:rPr lang="en-US">
                <a:latin typeface="Microsoft Yi Baiti" panose="03000500000000000000" pitchFamily="66" charset="0"/>
                <a:ea typeface="Microsoft Yi Baiti" panose="03000500000000000000" pitchFamily="66" charset="0"/>
              </a:rPr>
              <a:t>​ </a:t>
            </a:r>
            <a:r>
              <a:rPr lang="fi-FI">
                <a:latin typeface="Microsoft Yi Baiti" panose="03000500000000000000" pitchFamily="66" charset="0"/>
                <a:ea typeface="Microsoft Yi Baiti" panose="03000500000000000000" pitchFamily="66" charset="0"/>
              </a:rPr>
              <a:t>vähintään puolet pakollisista </a:t>
            </a:r>
            <a:r>
              <a:rPr lang="en-US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  <a:r>
              <a:rPr lang="fi-FI">
                <a:latin typeface="Microsoft Yi Baiti" panose="03000500000000000000" pitchFamily="66" charset="0"/>
                <a:ea typeface="Microsoft Yi Baiti" panose="03000500000000000000" pitchFamily="66" charset="0"/>
              </a:rPr>
              <a:t>kursseista​</a:t>
            </a:r>
          </a:p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x-none">
                <a:latin typeface="Microsoft Yi Baiti" panose="03000500000000000000" pitchFamily="66" charset="0"/>
                <a:ea typeface="Microsoft Yi Baiti" panose="03000500000000000000" pitchFamily="66" charset="0"/>
              </a:rPr>
              <a:t>Yo-kirjoitusaineista on tehtävä kaikki pakolliset</a:t>
            </a:r>
            <a:r>
              <a:rPr lang="fi-FI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x-none">
                <a:latin typeface="Microsoft Yi Baiti" panose="03000500000000000000" pitchFamily="66" charset="0"/>
                <a:ea typeface="Microsoft Yi Baiti" panose="03000500000000000000" pitchFamily="66" charset="0"/>
              </a:rPr>
              <a:t>Kurssisuorituksia tulee olla vähintään 75</a:t>
            </a:r>
            <a:r>
              <a:rPr lang="fi-FI" sz="2400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</p:txBody>
      </p:sp>
      <p:sp>
        <p:nvSpPr>
          <p:cNvPr id="50" name="Suorakulmio 49"/>
          <p:cNvSpPr/>
          <p:nvPr/>
        </p:nvSpPr>
        <p:spPr>
          <a:xfrm>
            <a:off x="0" y="-900752"/>
            <a:ext cx="13451306" cy="7758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Tekstiruutu 29"/>
          <p:cNvSpPr txBox="1"/>
          <p:nvPr/>
        </p:nvSpPr>
        <p:spPr>
          <a:xfrm>
            <a:off x="1" y="823603"/>
            <a:ext cx="628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>
                <a:solidFill>
                  <a:schemeClr val="tx1">
                    <a:lumMod val="75000"/>
                    <a:lumOff val="2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Urheilulukion ja opiskelun </a:t>
            </a:r>
            <a:r>
              <a:rPr lang="fi-FI">
                <a:solidFill>
                  <a:srgbClr val="008332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yhdistäminen</a:t>
            </a:r>
          </a:p>
        </p:txBody>
      </p:sp>
      <p:sp>
        <p:nvSpPr>
          <p:cNvPr id="34" name="Tekstiruutu 33"/>
          <p:cNvSpPr txBox="1"/>
          <p:nvPr/>
        </p:nvSpPr>
        <p:spPr>
          <a:xfrm>
            <a:off x="0" y="6393786"/>
            <a:ext cx="6286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Kuopion Klassillinen lukio</a:t>
            </a:r>
          </a:p>
        </p:txBody>
      </p:sp>
      <p:sp>
        <p:nvSpPr>
          <p:cNvPr id="35" name="Tekstiruutu 34">
            <a:hlinkClick r:id="rId3"/>
          </p:cNvPr>
          <p:cNvSpPr txBox="1"/>
          <p:nvPr/>
        </p:nvSpPr>
        <p:spPr>
          <a:xfrm>
            <a:off x="0" y="6509202"/>
            <a:ext cx="6286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50">
                <a:solidFill>
                  <a:srgbClr val="00833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www.klassikka.onedu.fi</a:t>
            </a:r>
          </a:p>
        </p:txBody>
      </p:sp>
      <p:pic>
        <p:nvPicPr>
          <p:cNvPr id="15" name="Kuva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4" r="8418"/>
          <a:stretch/>
        </p:blipFill>
        <p:spPr>
          <a:xfrm>
            <a:off x="6286500" y="0"/>
            <a:ext cx="5905501" cy="690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3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6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6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6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6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6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6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6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6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uora yhdysviiva 9"/>
          <p:cNvCxnSpPr/>
          <p:nvPr/>
        </p:nvCxnSpPr>
        <p:spPr>
          <a:xfrm>
            <a:off x="-109182" y="862652"/>
            <a:ext cx="12665122" cy="0"/>
          </a:xfrm>
          <a:prstGeom prst="line">
            <a:avLst/>
          </a:prstGeom>
          <a:ln w="190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tsikko 1"/>
          <p:cNvSpPr>
            <a:spLocks noGrp="1"/>
          </p:cNvSpPr>
          <p:nvPr>
            <p:ph type="title"/>
          </p:nvPr>
        </p:nvSpPr>
        <p:spPr>
          <a:xfrm>
            <a:off x="5598695" y="-117366"/>
            <a:ext cx="6593305" cy="1499616"/>
          </a:xfrm>
        </p:spPr>
        <p:txBody>
          <a:bodyPr>
            <a:normAutofit/>
          </a:bodyPr>
          <a:lstStyle/>
          <a:p>
            <a:pPr algn="ctr"/>
            <a:r>
              <a:rPr lang="fi-FI" b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Urheilulukioon hakeminen</a:t>
            </a:r>
          </a:p>
        </p:txBody>
      </p:sp>
      <p:sp>
        <p:nvSpPr>
          <p:cNvPr id="50" name="Suorakulmio 49"/>
          <p:cNvSpPr/>
          <p:nvPr/>
        </p:nvSpPr>
        <p:spPr>
          <a:xfrm>
            <a:off x="0" y="-900752"/>
            <a:ext cx="13451306" cy="7758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Tekstiruutu 29"/>
          <p:cNvSpPr txBox="1"/>
          <p:nvPr/>
        </p:nvSpPr>
        <p:spPr>
          <a:xfrm>
            <a:off x="5743074" y="862652"/>
            <a:ext cx="6448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>
                <a:solidFill>
                  <a:schemeClr val="tx1">
                    <a:lumMod val="75000"/>
                    <a:lumOff val="2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Miten haen urheilulukioon </a:t>
            </a:r>
            <a:r>
              <a:rPr lang="fi-FI">
                <a:solidFill>
                  <a:srgbClr val="008332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yhteishaussa?</a:t>
            </a:r>
          </a:p>
        </p:txBody>
      </p:sp>
      <p:sp>
        <p:nvSpPr>
          <p:cNvPr id="34" name="Tekstiruutu 33"/>
          <p:cNvSpPr txBox="1"/>
          <p:nvPr/>
        </p:nvSpPr>
        <p:spPr>
          <a:xfrm>
            <a:off x="5598696" y="6358936"/>
            <a:ext cx="65933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Kuopion Klassillinen lukio</a:t>
            </a:r>
          </a:p>
        </p:txBody>
      </p:sp>
      <p:sp>
        <p:nvSpPr>
          <p:cNvPr id="35" name="Tekstiruutu 34">
            <a:hlinkClick r:id="rId3"/>
          </p:cNvPr>
          <p:cNvSpPr txBox="1"/>
          <p:nvPr/>
        </p:nvSpPr>
        <p:spPr>
          <a:xfrm>
            <a:off x="5598696" y="6509202"/>
            <a:ext cx="65933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50">
                <a:solidFill>
                  <a:srgbClr val="00833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www.klassikka.onedu.fi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5" r="20680"/>
          <a:stretch/>
        </p:blipFill>
        <p:spPr>
          <a:xfrm>
            <a:off x="-109183" y="0"/>
            <a:ext cx="5707879" cy="6858000"/>
          </a:xfrm>
          <a:prstGeom prst="rect">
            <a:avLst/>
          </a:prstGeo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157F15F-70AC-4F2D-BB12-0653E2BB6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3075" y="1382250"/>
            <a:ext cx="6365720" cy="497886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fontAlgn="base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fi-FI" sz="24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Yhteishaun kautta</a:t>
            </a:r>
            <a:r>
              <a:rPr lang="en-US" sz="24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fontAlgn="base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fi-FI" sz="24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Urheilijahakemus, lausunto valmentajalta</a:t>
            </a:r>
            <a:r>
              <a:rPr lang="en-US" sz="24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fontAlgn="base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fi-FI" sz="24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Maksimipistemäärä 20 pistettä </a:t>
            </a:r>
            <a:r>
              <a:rPr lang="en-US" sz="24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lvl="1" fontAlgn="base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fi-FI" b="1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Lukuaineiden keskiarvo </a:t>
            </a:r>
            <a:r>
              <a:rPr lang="fi-FI" b="1" dirty="0" err="1">
                <a:latin typeface="Microsoft Yi Baiti" panose="03000500000000000000" pitchFamily="66" charset="0"/>
                <a:ea typeface="Microsoft Yi Baiti" panose="03000500000000000000" pitchFamily="66" charset="0"/>
              </a:rPr>
              <a:t>max</a:t>
            </a:r>
            <a:r>
              <a:rPr lang="fi-FI" b="1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. 10 pistettä</a:t>
            </a:r>
            <a:r>
              <a:rPr lang="fi-FI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 </a:t>
            </a:r>
            <a:r>
              <a:rPr lang="fi-FI" dirty="0" smtClean="0">
                <a:latin typeface="Microsoft Yi Baiti" panose="03000500000000000000" pitchFamily="66" charset="0"/>
                <a:ea typeface="Microsoft Yi Baiti" panose="03000500000000000000" pitchFamily="66" charset="0"/>
              </a:rPr>
              <a:t>              (</a:t>
            </a:r>
            <a:r>
              <a:rPr lang="fi-FI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lukuaineet ja liikunta)</a:t>
            </a:r>
            <a:r>
              <a:rPr lang="en-US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lvl="1" fontAlgn="base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fi-FI" b="1" dirty="0" smtClean="0">
                <a:latin typeface="Microsoft Yi Baiti" panose="03000500000000000000" pitchFamily="66" charset="0"/>
                <a:ea typeface="Microsoft Yi Baiti" panose="03000500000000000000" pitchFamily="66" charset="0"/>
              </a:rPr>
              <a:t>Koulun pisteytys</a:t>
            </a:r>
            <a:r>
              <a:rPr lang="fi-FI" b="1" dirty="0" smtClean="0">
                <a:latin typeface="Microsoft Yi Baiti" panose="03000500000000000000" pitchFamily="66" charset="0"/>
                <a:ea typeface="Microsoft Yi Baiti" panose="03000500000000000000" pitchFamily="66" charset="0"/>
              </a:rPr>
              <a:t> </a:t>
            </a:r>
            <a:r>
              <a:rPr lang="fi-FI" b="1" dirty="0" err="1">
                <a:latin typeface="Microsoft Yi Baiti" panose="03000500000000000000" pitchFamily="66" charset="0"/>
                <a:ea typeface="Microsoft Yi Baiti" panose="03000500000000000000" pitchFamily="66" charset="0"/>
              </a:rPr>
              <a:t>max</a:t>
            </a:r>
            <a:r>
              <a:rPr lang="fi-FI" b="1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. 5 pistettä</a:t>
            </a:r>
            <a:endParaRPr lang="en-US" dirty="0"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  <a:p>
            <a:pPr lvl="2" fontAlgn="base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fi-FI" sz="2400" dirty="0" smtClean="0">
                <a:latin typeface="Microsoft Yi Baiti" panose="03000500000000000000" pitchFamily="66" charset="0"/>
                <a:ea typeface="Microsoft Yi Baiti" panose="03000500000000000000" pitchFamily="66" charset="0"/>
              </a:rPr>
              <a:t>Soveltuvuuspisteet (</a:t>
            </a:r>
            <a:r>
              <a:rPr lang="fi-FI" sz="2400" dirty="0" err="1" smtClean="0">
                <a:latin typeface="Microsoft Yi Baiti" panose="03000500000000000000" pitchFamily="66" charset="0"/>
                <a:ea typeface="Microsoft Yi Baiti" panose="03000500000000000000" pitchFamily="66" charset="0"/>
              </a:rPr>
              <a:t>max</a:t>
            </a:r>
            <a:r>
              <a:rPr lang="fi-FI" sz="24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. </a:t>
            </a:r>
            <a:r>
              <a:rPr lang="fi-FI" sz="24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3 pistettä</a:t>
            </a:r>
            <a:r>
              <a:rPr lang="fi-FI" sz="2400" dirty="0" smtClean="0">
                <a:latin typeface="Microsoft Yi Baiti" panose="03000500000000000000" pitchFamily="66" charset="0"/>
                <a:ea typeface="Microsoft Yi Baiti" panose="03000500000000000000" pitchFamily="66" charset="0"/>
              </a:rPr>
              <a:t>): Haastattelu</a:t>
            </a:r>
            <a:r>
              <a:rPr lang="fi-FI" sz="24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, valmentajien arvio, urheilullinen potentiaali ja </a:t>
            </a:r>
            <a:r>
              <a:rPr lang="fi-FI" sz="24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motivaatio kehittyä urheilijana, sitoutuneisuus tehdä pitkäjänteistä työtä urheilun ja koulun parissa</a:t>
            </a:r>
          </a:p>
          <a:p>
            <a:pPr lvl="2" fontAlgn="base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fi-FI" sz="24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Painopistelajit (2 pistettä): jääkiekko, jalkapallo (pojat ja tytöt), lentopallo (pojat ja tytöt), salibandy, yleisurheilu, maastohiihto, mäkihyppy, uinti,  telinevoimistelu, taitoluistelu ja </a:t>
            </a:r>
            <a:r>
              <a:rPr lang="fi-FI" sz="2400" dirty="0" smtClean="0">
                <a:latin typeface="Microsoft Yi Baiti" panose="03000500000000000000" pitchFamily="66" charset="0"/>
                <a:ea typeface="Microsoft Yi Baiti" panose="03000500000000000000" pitchFamily="66" charset="0"/>
              </a:rPr>
              <a:t>suunnistus</a:t>
            </a:r>
            <a:endParaRPr lang="fi-FI" dirty="0"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  <a:p>
            <a:pPr lvl="1" fontAlgn="base">
              <a:buClr>
                <a:schemeClr val="tx1">
                  <a:lumMod val="85000"/>
                  <a:lumOff val="15000"/>
                </a:schemeClr>
              </a:buClr>
              <a:buSzPct val="80000"/>
            </a:pPr>
            <a:r>
              <a:rPr lang="fi-FI" b="1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Lajiliitto </a:t>
            </a:r>
            <a:r>
              <a:rPr lang="fi-FI" b="1" dirty="0" err="1">
                <a:latin typeface="Microsoft Yi Baiti" panose="03000500000000000000" pitchFamily="66" charset="0"/>
                <a:ea typeface="Microsoft Yi Baiti" panose="03000500000000000000" pitchFamily="66" charset="0"/>
              </a:rPr>
              <a:t>max</a:t>
            </a:r>
            <a:r>
              <a:rPr lang="fi-FI" b="1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. 5 pistettä</a:t>
            </a:r>
            <a:r>
              <a:rPr lang="en-US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140752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uorakulmio 27">
            <a:extLst>
              <a:ext uri="{FF2B5EF4-FFF2-40B4-BE49-F238E27FC236}">
                <a16:creationId xmlns:a16="http://schemas.microsoft.com/office/drawing/2014/main" id="{A8D67C10-40BF-479C-B06F-C7683C1C7829}"/>
              </a:ext>
            </a:extLst>
          </p:cNvPr>
          <p:cNvSpPr/>
          <p:nvPr/>
        </p:nvSpPr>
        <p:spPr>
          <a:xfrm>
            <a:off x="-754982" y="-304800"/>
            <a:ext cx="13087350" cy="3881934"/>
          </a:xfrm>
          <a:prstGeom prst="rect">
            <a:avLst/>
          </a:prstGeom>
          <a:gradFill>
            <a:gsLst>
              <a:gs pos="0">
                <a:srgbClr val="CFEDDA"/>
              </a:gs>
              <a:gs pos="55000">
                <a:srgbClr val="57C280"/>
              </a:gs>
              <a:gs pos="70000">
                <a:srgbClr val="57C280"/>
              </a:gs>
              <a:gs pos="92000">
                <a:srgbClr val="3AA06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34" name="Suora yhdysviiva 33"/>
          <p:cNvCxnSpPr>
            <a:cxnSpLocks/>
          </p:cNvCxnSpPr>
          <p:nvPr/>
        </p:nvCxnSpPr>
        <p:spPr>
          <a:xfrm>
            <a:off x="0" y="862652"/>
            <a:ext cx="12192000" cy="0"/>
          </a:xfrm>
          <a:prstGeom prst="line">
            <a:avLst/>
          </a:prstGeom>
          <a:ln w="190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Kuva 9">
            <a:extLst>
              <a:ext uri="{FF2B5EF4-FFF2-40B4-BE49-F238E27FC236}">
                <a16:creationId xmlns:a16="http://schemas.microsoft.com/office/drawing/2014/main" id="{BC2BE90D-4DF8-436C-B230-014F4AB7EA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11914">
            <a:off x="5209021" y="-1291939"/>
            <a:ext cx="7167446" cy="6608271"/>
          </a:xfrm>
          <a:prstGeom prst="rect">
            <a:avLst/>
          </a:prstGeom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7879145F-98C6-410C-9B20-6871AA6501BB}"/>
              </a:ext>
            </a:extLst>
          </p:cNvPr>
          <p:cNvSpPr/>
          <p:nvPr/>
        </p:nvSpPr>
        <p:spPr>
          <a:xfrm>
            <a:off x="-12700" y="3180295"/>
            <a:ext cx="12192000" cy="3590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ruutu 7"/>
          <p:cNvSpPr txBox="1"/>
          <p:nvPr/>
        </p:nvSpPr>
        <p:spPr>
          <a:xfrm>
            <a:off x="2149998" y="762769"/>
            <a:ext cx="359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>
                <a:solidFill>
                  <a:schemeClr val="tx1">
                    <a:lumMod val="75000"/>
                    <a:lumOff val="2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Kuopion klassillinen lukio </a:t>
            </a:r>
            <a:r>
              <a:rPr lang="fi-FI">
                <a:solidFill>
                  <a:srgbClr val="005420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somessa</a:t>
            </a:r>
          </a:p>
        </p:txBody>
      </p:sp>
      <p:sp>
        <p:nvSpPr>
          <p:cNvPr id="47" name="Tekstiruutu 46"/>
          <p:cNvSpPr txBox="1"/>
          <p:nvPr/>
        </p:nvSpPr>
        <p:spPr>
          <a:xfrm>
            <a:off x="4300538" y="6393786"/>
            <a:ext cx="3590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Kuopion Klassillinen lukio</a:t>
            </a:r>
          </a:p>
        </p:txBody>
      </p:sp>
      <p:sp>
        <p:nvSpPr>
          <p:cNvPr id="48" name="Tekstiruutu 47">
            <a:hlinkClick r:id="rId4"/>
          </p:cNvPr>
          <p:cNvSpPr txBox="1"/>
          <p:nvPr/>
        </p:nvSpPr>
        <p:spPr>
          <a:xfrm>
            <a:off x="4300538" y="6509202"/>
            <a:ext cx="35909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50">
                <a:solidFill>
                  <a:srgbClr val="00833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www.klassikka.onedu.fi</a:t>
            </a:r>
          </a:p>
        </p:txBody>
      </p:sp>
      <p:pic>
        <p:nvPicPr>
          <p:cNvPr id="49" name="Picture 6" descr="https://iconmonstr.com/wp-content/g/gd/makefg.php?i=../assets/preview/2012/png/iconmonstr-twitter-4.png&amp;r=64&amp;g=153&amp;b=255">
            <a:hlinkClick r:id="rId5"/>
            <a:extLst>
              <a:ext uri="{FF2B5EF4-FFF2-40B4-BE49-F238E27FC236}">
                <a16:creationId xmlns:a16="http://schemas.microsoft.com/office/drawing/2014/main" id="{606EB9DD-CC4F-40E5-B095-254A14AEF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775" y="3713346"/>
            <a:ext cx="1342450" cy="134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https://iconmonstr.com/wp-content/g/gd/makefg.php?i=../assets/preview/2012/png/iconmonstr-facebook-4.png&amp;r=59&amp;g=89&amp;b=152">
            <a:hlinkClick r:id="rId7"/>
            <a:extLst>
              <a:ext uri="{FF2B5EF4-FFF2-40B4-BE49-F238E27FC236}">
                <a16:creationId xmlns:a16="http://schemas.microsoft.com/office/drawing/2014/main" id="{57CC2690-12BF-4028-A22C-3E4FDA9C4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763" y="3707938"/>
            <a:ext cx="1329446" cy="132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Kuva 50">
            <a:hlinkClick r:id="rId9"/>
            <a:extLst>
              <a:ext uri="{FF2B5EF4-FFF2-40B4-BE49-F238E27FC236}">
                <a16:creationId xmlns:a16="http://schemas.microsoft.com/office/drawing/2014/main" id="{57C0F886-EE7A-4635-9FF5-31E637DBBB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28652" y="3713349"/>
            <a:ext cx="1346482" cy="1342450"/>
          </a:xfrm>
          <a:prstGeom prst="rect">
            <a:avLst/>
          </a:prstGeom>
        </p:spPr>
      </p:pic>
      <p:sp>
        <p:nvSpPr>
          <p:cNvPr id="56" name="Tekstiruutu 55">
            <a:extLst>
              <a:ext uri="{FF2B5EF4-FFF2-40B4-BE49-F238E27FC236}">
                <a16:creationId xmlns:a16="http://schemas.microsoft.com/office/drawing/2014/main" id="{2B2A680D-3BC3-46AD-80A5-72447654815D}"/>
              </a:ext>
            </a:extLst>
          </p:cNvPr>
          <p:cNvSpPr txBox="1"/>
          <p:nvPr/>
        </p:nvSpPr>
        <p:spPr>
          <a:xfrm>
            <a:off x="8767031" y="5031238"/>
            <a:ext cx="223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>
                <a:latin typeface="Microsoft Yi Baiti" panose="03000500000000000000" pitchFamily="66" charset="0"/>
                <a:ea typeface="Microsoft Yi Baiti" panose="03000500000000000000" pitchFamily="66" charset="0"/>
              </a:rPr>
              <a:t>+lisää linkkejä</a:t>
            </a:r>
          </a:p>
        </p:txBody>
      </p:sp>
      <p:sp>
        <p:nvSpPr>
          <p:cNvPr id="58" name="Tekstiruutu 57">
            <a:extLst>
              <a:ext uri="{FF2B5EF4-FFF2-40B4-BE49-F238E27FC236}">
                <a16:creationId xmlns:a16="http://schemas.microsoft.com/office/drawing/2014/main" id="{C2EB1F39-97AD-436C-BD09-AF9B4F0C8A9B}"/>
              </a:ext>
            </a:extLst>
          </p:cNvPr>
          <p:cNvSpPr txBox="1"/>
          <p:nvPr/>
        </p:nvSpPr>
        <p:spPr>
          <a:xfrm>
            <a:off x="1112251" y="5037384"/>
            <a:ext cx="2041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>
                <a:latin typeface="Microsoft Yi Baiti" panose="03000500000000000000" pitchFamily="66" charset="0"/>
                <a:ea typeface="Microsoft Yi Baiti" panose="03000500000000000000" pitchFamily="66" charset="0"/>
              </a:rPr>
              <a:t>@</a:t>
            </a:r>
            <a:r>
              <a:rPr lang="fi-FI" sz="2000" err="1">
                <a:latin typeface="Microsoft Yi Baiti" panose="03000500000000000000" pitchFamily="66" charset="0"/>
                <a:ea typeface="Microsoft Yi Baiti" panose="03000500000000000000" pitchFamily="66" charset="0"/>
              </a:rPr>
              <a:t>kuopion_klassikka</a:t>
            </a:r>
            <a:endParaRPr lang="fi-FI" sz="2000"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</p:txBody>
      </p:sp>
      <p:pic>
        <p:nvPicPr>
          <p:cNvPr id="79" name="Picture 4" descr="https://iconmonstr.com/wp-content/g/gd/makefg.php?i=../assets/preview/2016/png/iconmonstr-instagram-14.png&amp;r=255&amp;g=3&amp;b=146">
            <a:hlinkClick r:id="rId11"/>
            <a:extLst>
              <a:ext uri="{FF2B5EF4-FFF2-40B4-BE49-F238E27FC236}">
                <a16:creationId xmlns:a16="http://schemas.microsoft.com/office/drawing/2014/main" id="{84ADB570-176E-46A5-B50B-93D13B704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333" y="3722205"/>
            <a:ext cx="1327460" cy="132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uva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2EAA320-C4E2-43E7-A92A-4681437FA2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12178" y="3709666"/>
            <a:ext cx="1347527" cy="1347527"/>
          </a:xfrm>
          <a:prstGeom prst="rect">
            <a:avLst/>
          </a:prstGeom>
        </p:spPr>
      </p:pic>
      <p:sp>
        <p:nvSpPr>
          <p:cNvPr id="24" name="Tekstiruutu 23">
            <a:extLst>
              <a:ext uri="{FF2B5EF4-FFF2-40B4-BE49-F238E27FC236}">
                <a16:creationId xmlns:a16="http://schemas.microsoft.com/office/drawing/2014/main" id="{830B5C75-17A1-4CE7-A7E0-78897C1F2E91}"/>
              </a:ext>
            </a:extLst>
          </p:cNvPr>
          <p:cNvSpPr txBox="1"/>
          <p:nvPr/>
        </p:nvSpPr>
        <p:spPr>
          <a:xfrm>
            <a:off x="3123477" y="5037384"/>
            <a:ext cx="2041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>
                <a:latin typeface="Microsoft Yi Baiti" panose="03000500000000000000" pitchFamily="66" charset="0"/>
                <a:ea typeface="Microsoft Yi Baiti" panose="03000500000000000000" pitchFamily="66" charset="0"/>
              </a:rPr>
              <a:t>@</a:t>
            </a:r>
            <a:r>
              <a:rPr lang="fi-FI" sz="2000" err="1">
                <a:latin typeface="Microsoft Yi Baiti" panose="03000500000000000000" pitchFamily="66" charset="0"/>
                <a:ea typeface="Microsoft Yi Baiti" panose="03000500000000000000" pitchFamily="66" charset="0"/>
              </a:rPr>
              <a:t>klassikka</a:t>
            </a:r>
            <a:endParaRPr lang="fi-FI" sz="2000"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B01F9458-C063-49BB-BBD6-8E9D4982E80F}"/>
              </a:ext>
            </a:extLst>
          </p:cNvPr>
          <p:cNvSpPr txBox="1"/>
          <p:nvPr/>
        </p:nvSpPr>
        <p:spPr>
          <a:xfrm>
            <a:off x="5038608" y="5049665"/>
            <a:ext cx="2041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>
                <a:latin typeface="Microsoft Yi Baiti" panose="03000500000000000000" pitchFamily="66" charset="0"/>
                <a:ea typeface="Microsoft Yi Baiti" panose="03000500000000000000" pitchFamily="66" charset="0"/>
              </a:rPr>
              <a:t>@</a:t>
            </a:r>
            <a:r>
              <a:rPr lang="fi-FI" sz="2000" err="1">
                <a:latin typeface="Microsoft Yi Baiti" panose="03000500000000000000" pitchFamily="66" charset="0"/>
                <a:ea typeface="Microsoft Yi Baiti" panose="03000500000000000000" pitchFamily="66" charset="0"/>
              </a:rPr>
              <a:t>klassikka</a:t>
            </a:r>
            <a:endParaRPr lang="fi-FI" sz="2000"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4BBA799B-4FCF-442C-8B8E-FEEC66D0A3DB}"/>
              </a:ext>
            </a:extLst>
          </p:cNvPr>
          <p:cNvSpPr txBox="1"/>
          <p:nvPr/>
        </p:nvSpPr>
        <p:spPr>
          <a:xfrm>
            <a:off x="6943139" y="5037384"/>
            <a:ext cx="2041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>
                <a:latin typeface="Microsoft Yi Baiti" panose="03000500000000000000" pitchFamily="66" charset="0"/>
                <a:ea typeface="Microsoft Yi Baiti" panose="03000500000000000000" pitchFamily="66" charset="0"/>
              </a:rPr>
              <a:t>@</a:t>
            </a:r>
            <a:r>
              <a:rPr lang="fi-FI" sz="2000" err="1">
                <a:latin typeface="Microsoft Yi Baiti" panose="03000500000000000000" pitchFamily="66" charset="0"/>
                <a:ea typeface="Microsoft Yi Baiti" panose="03000500000000000000" pitchFamily="66" charset="0"/>
              </a:rPr>
              <a:t>klassikka</a:t>
            </a:r>
            <a:endParaRPr lang="fi-FI" sz="2000"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</p:txBody>
      </p:sp>
      <p:sp>
        <p:nvSpPr>
          <p:cNvPr id="7" name="Otsikko 1"/>
          <p:cNvSpPr txBox="1">
            <a:spLocks/>
          </p:cNvSpPr>
          <p:nvPr/>
        </p:nvSpPr>
        <p:spPr>
          <a:xfrm>
            <a:off x="-754982" y="319968"/>
            <a:ext cx="9400884" cy="8255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b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Sosiaalinen media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5C722439-9F14-43F6-9BDF-E334FD185339}"/>
              </a:ext>
            </a:extLst>
          </p:cNvPr>
          <p:cNvSpPr txBox="1"/>
          <p:nvPr/>
        </p:nvSpPr>
        <p:spPr>
          <a:xfrm>
            <a:off x="4439138" y="6147192"/>
            <a:ext cx="3212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>
                <a:solidFill>
                  <a:srgbClr val="008332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#</a:t>
            </a:r>
            <a:r>
              <a:rPr lang="fi-FI" err="1">
                <a:solidFill>
                  <a:srgbClr val="008332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klassikka</a:t>
            </a:r>
            <a:endParaRPr lang="fi-FI">
              <a:solidFill>
                <a:srgbClr val="008332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29" name="Suorakulmio 28">
            <a:hlinkClick r:id="rId14" action="ppaction://hlinksldjump"/>
            <a:extLst>
              <a:ext uri="{FF2B5EF4-FFF2-40B4-BE49-F238E27FC236}">
                <a16:creationId xmlns:a16="http://schemas.microsoft.com/office/drawing/2014/main" id="{11441930-F422-4942-8287-BF4C6FF5E516}"/>
              </a:ext>
            </a:extLst>
          </p:cNvPr>
          <p:cNvSpPr/>
          <p:nvPr/>
        </p:nvSpPr>
        <p:spPr>
          <a:xfrm>
            <a:off x="9168668" y="5928420"/>
            <a:ext cx="3590925" cy="9475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fi-FI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fi-FI" sz="1600">
                <a:solidFill>
                  <a:schemeClr val="bg1">
                    <a:lumMod val="50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Päätä diaesitys tästä</a:t>
            </a:r>
          </a:p>
          <a:p>
            <a:pPr algn="ctr"/>
            <a:endParaRPr lang="fi-FI" sz="1600">
              <a:solidFill>
                <a:schemeClr val="bg1">
                  <a:lumMod val="50000"/>
                </a:schemeClr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511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31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1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1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10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00"/>
                            </p:stCondLst>
                            <p:childTnLst>
                              <p:par>
                                <p:cTn id="3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16">
            <a:extLst>
              <a:ext uri="{FF2B5EF4-FFF2-40B4-BE49-F238E27FC236}">
                <a16:creationId xmlns:a16="http://schemas.microsoft.com/office/drawing/2014/main" id="{87A888A6-494D-42F0-868E-D4AC7BCAEBE9}"/>
              </a:ext>
            </a:extLst>
          </p:cNvPr>
          <p:cNvSpPr/>
          <p:nvPr/>
        </p:nvSpPr>
        <p:spPr>
          <a:xfrm>
            <a:off x="-754982" y="-304800"/>
            <a:ext cx="13087350" cy="3881934"/>
          </a:xfrm>
          <a:prstGeom prst="rect">
            <a:avLst/>
          </a:prstGeom>
          <a:gradFill>
            <a:gsLst>
              <a:gs pos="0">
                <a:srgbClr val="CFEDDA"/>
              </a:gs>
              <a:gs pos="55000">
                <a:srgbClr val="57C280"/>
              </a:gs>
              <a:gs pos="70000">
                <a:srgbClr val="57C280"/>
              </a:gs>
              <a:gs pos="92000">
                <a:srgbClr val="3AA06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34" name="Suora yhdysviiva 33"/>
          <p:cNvCxnSpPr>
            <a:cxnSpLocks/>
          </p:cNvCxnSpPr>
          <p:nvPr/>
        </p:nvCxnSpPr>
        <p:spPr>
          <a:xfrm>
            <a:off x="0" y="862652"/>
            <a:ext cx="12192000" cy="0"/>
          </a:xfrm>
          <a:prstGeom prst="line">
            <a:avLst/>
          </a:prstGeom>
          <a:ln w="190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Kuva 25">
            <a:extLst>
              <a:ext uri="{FF2B5EF4-FFF2-40B4-BE49-F238E27FC236}">
                <a16:creationId xmlns:a16="http://schemas.microsoft.com/office/drawing/2014/main" id="{241818EF-0448-4BB0-9704-D89A94D912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11914">
            <a:off x="5209021" y="-1291939"/>
            <a:ext cx="7167446" cy="6608271"/>
          </a:xfrm>
          <a:prstGeom prst="rect">
            <a:avLst/>
          </a:prstGeom>
        </p:spPr>
      </p:pic>
      <p:sp>
        <p:nvSpPr>
          <p:cNvPr id="24" name="Suorakulmio 23">
            <a:extLst>
              <a:ext uri="{FF2B5EF4-FFF2-40B4-BE49-F238E27FC236}">
                <a16:creationId xmlns:a16="http://schemas.microsoft.com/office/drawing/2014/main" id="{E3EF7131-28B5-4477-A03A-8AE2C0383B33}"/>
              </a:ext>
            </a:extLst>
          </p:cNvPr>
          <p:cNvSpPr/>
          <p:nvPr/>
        </p:nvSpPr>
        <p:spPr>
          <a:xfrm>
            <a:off x="-12700" y="3180295"/>
            <a:ext cx="12192000" cy="3590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5" name="Suorakulmio: Pyöristetyt kulmat 24">
            <a:extLst>
              <a:ext uri="{FF2B5EF4-FFF2-40B4-BE49-F238E27FC236}">
                <a16:creationId xmlns:a16="http://schemas.microsoft.com/office/drawing/2014/main" id="{91D3FBED-C8D6-4B23-8D13-761893804192}"/>
              </a:ext>
            </a:extLst>
          </p:cNvPr>
          <p:cNvSpPr/>
          <p:nvPr/>
        </p:nvSpPr>
        <p:spPr>
          <a:xfrm>
            <a:off x="1504950" y="3718326"/>
            <a:ext cx="9005564" cy="133020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38100">
            <a:solidFill>
              <a:srgbClr val="0083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ruutu 7"/>
          <p:cNvSpPr txBox="1"/>
          <p:nvPr/>
        </p:nvSpPr>
        <p:spPr>
          <a:xfrm>
            <a:off x="2149998" y="762769"/>
            <a:ext cx="359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>
                <a:solidFill>
                  <a:schemeClr val="tx1">
                    <a:lumMod val="75000"/>
                    <a:lumOff val="2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Kuopion klassillinen lukio </a:t>
            </a:r>
            <a:r>
              <a:rPr lang="fi-FI">
                <a:solidFill>
                  <a:srgbClr val="005420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somessa</a:t>
            </a:r>
            <a:endParaRPr lang="fi-FI">
              <a:solidFill>
                <a:srgbClr val="008332"/>
              </a:solidFill>
              <a:latin typeface="Microsoft Yi Baiti" panose="03000500000000000000" pitchFamily="66" charset="0"/>
              <a:ea typeface="Microsoft Yi Baiti" panose="03000500000000000000" pitchFamily="66" charset="0"/>
              <a:cs typeface="Lato Thin" panose="020F0502020204030203" pitchFamily="34" charset="0"/>
            </a:endParaRPr>
          </a:p>
        </p:txBody>
      </p:sp>
      <p:sp>
        <p:nvSpPr>
          <p:cNvPr id="47" name="Tekstiruutu 46"/>
          <p:cNvSpPr txBox="1"/>
          <p:nvPr/>
        </p:nvSpPr>
        <p:spPr>
          <a:xfrm>
            <a:off x="4300538" y="6393786"/>
            <a:ext cx="3590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Kuopion Klassillinen lukio</a:t>
            </a:r>
          </a:p>
        </p:txBody>
      </p:sp>
      <p:sp>
        <p:nvSpPr>
          <p:cNvPr id="48" name="Tekstiruutu 47">
            <a:hlinkClick r:id="rId4"/>
          </p:cNvPr>
          <p:cNvSpPr txBox="1"/>
          <p:nvPr/>
        </p:nvSpPr>
        <p:spPr>
          <a:xfrm>
            <a:off x="4300538" y="6509202"/>
            <a:ext cx="35909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50">
                <a:solidFill>
                  <a:srgbClr val="00833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www.klassikka.onedu.fi</a:t>
            </a:r>
          </a:p>
        </p:txBody>
      </p:sp>
      <p:sp>
        <p:nvSpPr>
          <p:cNvPr id="7" name="Otsikko 1"/>
          <p:cNvSpPr txBox="1">
            <a:spLocks/>
          </p:cNvSpPr>
          <p:nvPr/>
        </p:nvSpPr>
        <p:spPr>
          <a:xfrm>
            <a:off x="-754982" y="319968"/>
            <a:ext cx="9400884" cy="8255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b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Sosiaalinen media </a:t>
            </a:r>
          </a:p>
        </p:txBody>
      </p:sp>
      <p:sp>
        <p:nvSpPr>
          <p:cNvPr id="27" name="Suorakulmio 26">
            <a:hlinkClick r:id="rId5" action="ppaction://hlinksldjump"/>
            <a:extLst>
              <a:ext uri="{FF2B5EF4-FFF2-40B4-BE49-F238E27FC236}">
                <a16:creationId xmlns:a16="http://schemas.microsoft.com/office/drawing/2014/main" id="{53305376-657E-4EA4-A7C4-B4F1200E449E}"/>
              </a:ext>
            </a:extLst>
          </p:cNvPr>
          <p:cNvSpPr/>
          <p:nvPr/>
        </p:nvSpPr>
        <p:spPr>
          <a:xfrm>
            <a:off x="9168668" y="5928420"/>
            <a:ext cx="3590925" cy="9475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fi-FI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fi-FI" sz="1600">
                <a:solidFill>
                  <a:schemeClr val="bg1">
                    <a:lumMod val="50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Päätä diaesitys tästä</a:t>
            </a:r>
          </a:p>
          <a:p>
            <a:pPr algn="ctr"/>
            <a:endParaRPr lang="fi-FI" sz="1600">
              <a:solidFill>
                <a:schemeClr val="bg1">
                  <a:lumMod val="50000"/>
                </a:schemeClr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30" name="Tekstiruutu 29">
            <a:extLst>
              <a:ext uri="{FF2B5EF4-FFF2-40B4-BE49-F238E27FC236}">
                <a16:creationId xmlns:a16="http://schemas.microsoft.com/office/drawing/2014/main" id="{B53D852D-22A5-4613-A121-48B3BB57914F}"/>
              </a:ext>
            </a:extLst>
          </p:cNvPr>
          <p:cNvSpPr txBox="1"/>
          <p:nvPr/>
        </p:nvSpPr>
        <p:spPr>
          <a:xfrm>
            <a:off x="8921018" y="5031202"/>
            <a:ext cx="1975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>
                <a:latin typeface="Microsoft Yi Baiti" panose="03000500000000000000" pitchFamily="66" charset="0"/>
                <a:ea typeface="Microsoft Yi Baiti" panose="03000500000000000000" pitchFamily="66" charset="0"/>
              </a:rPr>
              <a:t>+sosiaaliset mediat</a:t>
            </a:r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B54B0873-3740-4664-9A34-D8CBE83B2F39}"/>
              </a:ext>
            </a:extLst>
          </p:cNvPr>
          <p:cNvSpPr/>
          <p:nvPr/>
        </p:nvSpPr>
        <p:spPr>
          <a:xfrm>
            <a:off x="2010415" y="3735163"/>
            <a:ext cx="7437865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1800"/>
              </a:lnSpc>
            </a:pPr>
            <a:r>
              <a:rPr lang="fi-FI">
                <a:solidFill>
                  <a:schemeClr val="bg1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hlinkClick r:id="rId6"/>
              </a:rPr>
              <a:t>https://klassikka.onedu.fi/web/</a:t>
            </a:r>
          </a:p>
          <a:p>
            <a:pPr fontAlgn="base">
              <a:lnSpc>
                <a:spcPts val="1800"/>
              </a:lnSpc>
            </a:pPr>
            <a:r>
              <a:rPr lang="x-none">
                <a:solidFill>
                  <a:schemeClr val="bg1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hlinkClick r:id="rId6"/>
              </a:rPr>
              <a:t>https:// klassikka.onedu.fi/web/hakijalle/</a:t>
            </a:r>
            <a:r>
              <a:rPr lang="x-none">
                <a:solidFill>
                  <a:schemeClr val="bg1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fontAlgn="base">
              <a:lnSpc>
                <a:spcPts val="1800"/>
              </a:lnSpc>
            </a:pPr>
            <a:r>
              <a:rPr lang="x-none">
                <a:solidFill>
                  <a:schemeClr val="bg1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hlinkClick r:id="rId7"/>
              </a:rPr>
              <a:t>https://klassikka.onedu.fi/web/opiskelijalle/tutorit/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fontAlgn="base">
              <a:lnSpc>
                <a:spcPts val="1800"/>
              </a:lnSpc>
            </a:pPr>
            <a:r>
              <a:rPr lang="x-none">
                <a:solidFill>
                  <a:schemeClr val="bg1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hlinkClick r:id="rId8"/>
              </a:rPr>
              <a:t>https://klassikka.onedu.fi/web/kuvia-ja-videoita-klassikan-arjesta/</a:t>
            </a:r>
            <a:r>
              <a:rPr lang="fi-FI">
                <a:solidFill>
                  <a:schemeClr val="bg1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fontAlgn="base">
              <a:lnSpc>
                <a:spcPts val="1800"/>
              </a:lnSpc>
            </a:pPr>
            <a:r>
              <a:rPr lang="x-none">
                <a:solidFill>
                  <a:schemeClr val="bg1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hlinkClick r:id="rId9"/>
              </a:rPr>
              <a:t>https://klassikka.kurssi.tv/permalink/v1255e3d853a8l23bwri/</a:t>
            </a:r>
            <a:r>
              <a:rPr lang="x-none">
                <a:solidFill>
                  <a:schemeClr val="bg1">
                    <a:lumMod val="50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</p:txBody>
      </p:sp>
      <p:pic>
        <p:nvPicPr>
          <p:cNvPr id="4" name="Kuva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2EAA320-C4E2-43E7-A92A-4681437FA2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12178" y="3709666"/>
            <a:ext cx="1347527" cy="1347527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DD1F0AAB-14DE-48DE-A4F9-2A46ABD865CD}"/>
              </a:ext>
            </a:extLst>
          </p:cNvPr>
          <p:cNvSpPr txBox="1"/>
          <p:nvPr/>
        </p:nvSpPr>
        <p:spPr>
          <a:xfrm>
            <a:off x="2036058" y="3334839"/>
            <a:ext cx="2616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>
                <a:solidFill>
                  <a:schemeClr val="tx1">
                    <a:lumMod val="85000"/>
                    <a:lumOff val="1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Muita linkkejä:</a:t>
            </a:r>
          </a:p>
        </p:txBody>
      </p:sp>
    </p:spTree>
    <p:extLst>
      <p:ext uri="{BB962C8B-B14F-4D97-AF65-F5344CB8AC3E}">
        <p14:creationId xmlns:p14="http://schemas.microsoft.com/office/powerpoint/2010/main" val="39140029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ttps://klassikka.onedu.fi/verkkojulkaisut/wp-content/uploads/sites/3/2012/06/klassikka2_1600-1062x597.jpg">
            <a:extLst>
              <a:ext uri="{FF2B5EF4-FFF2-40B4-BE49-F238E27FC236}">
                <a16:creationId xmlns:a16="http://schemas.microsoft.com/office/drawing/2014/main" id="{775F5AE9-3D64-4595-91FB-CA18A9EA83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0" t="32091" r="97" b="22031"/>
          <a:stretch/>
        </p:blipFill>
        <p:spPr bwMode="auto">
          <a:xfrm>
            <a:off x="-93310" y="-110567"/>
            <a:ext cx="12353219" cy="342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orakulmio 8"/>
          <p:cNvSpPr/>
          <p:nvPr/>
        </p:nvSpPr>
        <p:spPr>
          <a:xfrm>
            <a:off x="-12700" y="-17993"/>
            <a:ext cx="12521936" cy="3426054"/>
          </a:xfrm>
          <a:prstGeom prst="rect">
            <a:avLst/>
          </a:prstGeom>
          <a:solidFill>
            <a:srgbClr val="FFFFFF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BC998818-6D52-41B7-8CC3-E07E949A674F}"/>
              </a:ext>
            </a:extLst>
          </p:cNvPr>
          <p:cNvSpPr/>
          <p:nvPr/>
        </p:nvSpPr>
        <p:spPr>
          <a:xfrm>
            <a:off x="106451" y="3405685"/>
            <a:ext cx="12283633" cy="3590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34" name="Suora yhdysviiva 33"/>
          <p:cNvCxnSpPr>
            <a:cxnSpLocks/>
          </p:cNvCxnSpPr>
          <p:nvPr/>
        </p:nvCxnSpPr>
        <p:spPr>
          <a:xfrm>
            <a:off x="0" y="862652"/>
            <a:ext cx="12192000" cy="0"/>
          </a:xfrm>
          <a:prstGeom prst="line">
            <a:avLst/>
          </a:prstGeom>
          <a:ln w="190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kstiruutu 46"/>
          <p:cNvSpPr txBox="1"/>
          <p:nvPr/>
        </p:nvSpPr>
        <p:spPr>
          <a:xfrm>
            <a:off x="4300538" y="6393786"/>
            <a:ext cx="3590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Kuopion Klassillinen lukio</a:t>
            </a:r>
          </a:p>
        </p:txBody>
      </p:sp>
      <p:sp>
        <p:nvSpPr>
          <p:cNvPr id="48" name="Tekstiruutu 47">
            <a:hlinkClick r:id="rId4"/>
          </p:cNvPr>
          <p:cNvSpPr txBox="1"/>
          <p:nvPr/>
        </p:nvSpPr>
        <p:spPr>
          <a:xfrm>
            <a:off x="4300538" y="6509202"/>
            <a:ext cx="35909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50" err="1">
                <a:solidFill>
                  <a:srgbClr val="00833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www.klassikka.onedu.fi</a:t>
            </a:r>
            <a:endParaRPr lang="fi-FI" sz="1050">
              <a:solidFill>
                <a:srgbClr val="00833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3" name="Suorakulmio 52">
            <a:extLst>
              <a:ext uri="{FF2B5EF4-FFF2-40B4-BE49-F238E27FC236}">
                <a16:creationId xmlns:a16="http://schemas.microsoft.com/office/drawing/2014/main" id="{A2F7F5FC-80C4-437E-94F5-00F4F2FDDCE0}"/>
              </a:ext>
            </a:extLst>
          </p:cNvPr>
          <p:cNvSpPr/>
          <p:nvPr/>
        </p:nvSpPr>
        <p:spPr>
          <a:xfrm>
            <a:off x="-4660" y="866128"/>
            <a:ext cx="12204700" cy="1530696"/>
          </a:xfrm>
          <a:prstGeom prst="rect">
            <a:avLst/>
          </a:prstGeom>
          <a:solidFill>
            <a:srgbClr val="008332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4" name="Kuva 53">
            <a:extLst>
              <a:ext uri="{FF2B5EF4-FFF2-40B4-BE49-F238E27FC236}">
                <a16:creationId xmlns:a16="http://schemas.microsoft.com/office/drawing/2014/main" id="{3E3D59F8-EFD1-40AE-8CC7-9C28BBA22D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1239"/>
          <a:stretch/>
        </p:blipFill>
        <p:spPr>
          <a:xfrm>
            <a:off x="381837" y="1033475"/>
            <a:ext cx="1304478" cy="1122192"/>
          </a:xfrm>
          <a:prstGeom prst="rect">
            <a:avLst/>
          </a:prstGeom>
        </p:spPr>
      </p:pic>
      <p:pic>
        <p:nvPicPr>
          <p:cNvPr id="55" name="Kuva 54">
            <a:extLst>
              <a:ext uri="{FF2B5EF4-FFF2-40B4-BE49-F238E27FC236}">
                <a16:creationId xmlns:a16="http://schemas.microsoft.com/office/drawing/2014/main" id="{A7ADBDE4-B155-4F3A-8A32-A6D3AA52A3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014" t="15921" r="1079" b="19578"/>
          <a:stretch/>
        </p:blipFill>
        <p:spPr>
          <a:xfrm>
            <a:off x="1552076" y="1191758"/>
            <a:ext cx="2653212" cy="887454"/>
          </a:xfrm>
          <a:prstGeom prst="rect">
            <a:avLst/>
          </a:prstGeom>
        </p:spPr>
      </p:pic>
      <p:cxnSp>
        <p:nvCxnSpPr>
          <p:cNvPr id="16" name="Suora yhdysviiva 15">
            <a:extLst>
              <a:ext uri="{FF2B5EF4-FFF2-40B4-BE49-F238E27FC236}">
                <a16:creationId xmlns:a16="http://schemas.microsoft.com/office/drawing/2014/main" id="{65161E22-31EA-441B-8997-AA83F27FD03F}"/>
              </a:ext>
            </a:extLst>
          </p:cNvPr>
          <p:cNvCxnSpPr>
            <a:cxnSpLocks/>
          </p:cNvCxnSpPr>
          <p:nvPr/>
        </p:nvCxnSpPr>
        <p:spPr>
          <a:xfrm>
            <a:off x="-12700" y="2394062"/>
            <a:ext cx="12192000" cy="0"/>
          </a:xfrm>
          <a:prstGeom prst="line">
            <a:avLst/>
          </a:prstGeom>
          <a:ln w="190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uorakulmio 21">
            <a:extLst>
              <a:ext uri="{FF2B5EF4-FFF2-40B4-BE49-F238E27FC236}">
                <a16:creationId xmlns:a16="http://schemas.microsoft.com/office/drawing/2014/main" id="{48B2D849-66F6-437B-ABBC-FCFD66CED0E1}"/>
              </a:ext>
            </a:extLst>
          </p:cNvPr>
          <p:cNvSpPr/>
          <p:nvPr/>
        </p:nvSpPr>
        <p:spPr>
          <a:xfrm>
            <a:off x="5215652" y="3416504"/>
            <a:ext cx="2151481" cy="2677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i-FI" sz="2400" err="1">
                <a:latin typeface="Microsoft Yi Baiti" panose="03000500000000000000" pitchFamily="66" charset="0"/>
                <a:ea typeface="Microsoft Yi Baiti" panose="03000500000000000000" pitchFamily="66" charset="0"/>
              </a:rPr>
              <a:t>Beata</a:t>
            </a:r>
            <a:r>
              <a:rPr lang="fi-FI" sz="2400">
                <a:latin typeface="Microsoft Yi Baiti" panose="03000500000000000000" pitchFamily="66" charset="0"/>
                <a:ea typeface="Microsoft Yi Baiti" panose="03000500000000000000" pitchFamily="66" charset="0"/>
              </a:rPr>
              <a:t> Karlstedt </a:t>
            </a:r>
          </a:p>
          <a:p>
            <a:r>
              <a:rPr lang="fi-FI" sz="2400">
                <a:latin typeface="Microsoft Yi Baiti" panose="03000500000000000000" pitchFamily="66" charset="0"/>
                <a:ea typeface="Microsoft Yi Baiti" panose="03000500000000000000" pitchFamily="66" charset="0"/>
              </a:rPr>
              <a:t>Jenny Eskelinen</a:t>
            </a:r>
          </a:p>
          <a:p>
            <a:r>
              <a:rPr lang="fi-FI" sz="2400">
                <a:latin typeface="Microsoft Yi Baiti" panose="03000500000000000000" pitchFamily="66" charset="0"/>
                <a:ea typeface="Microsoft Yi Baiti" panose="03000500000000000000" pitchFamily="66" charset="0"/>
              </a:rPr>
              <a:t>Iida Kosunen</a:t>
            </a:r>
          </a:p>
          <a:p>
            <a:r>
              <a:rPr lang="fi-FI" sz="2400">
                <a:latin typeface="Microsoft Yi Baiti" panose="03000500000000000000" pitchFamily="66" charset="0"/>
                <a:ea typeface="Microsoft Yi Baiti" panose="03000500000000000000" pitchFamily="66" charset="0"/>
              </a:rPr>
              <a:t>Eerik Lappalainen</a:t>
            </a:r>
          </a:p>
          <a:p>
            <a:r>
              <a:rPr lang="fi-FI" sz="2400" err="1">
                <a:latin typeface="Microsoft Yi Baiti" panose="03000500000000000000" pitchFamily="66" charset="0"/>
                <a:ea typeface="Microsoft Yi Baiti" panose="03000500000000000000" pitchFamily="66" charset="0"/>
              </a:rPr>
              <a:t>Jolanda</a:t>
            </a:r>
            <a:r>
              <a:rPr lang="fi-FI" sz="2400">
                <a:latin typeface="Microsoft Yi Baiti" panose="03000500000000000000" pitchFamily="66" charset="0"/>
                <a:ea typeface="Microsoft Yi Baiti" panose="03000500000000000000" pitchFamily="66" charset="0"/>
              </a:rPr>
              <a:t> Varis</a:t>
            </a:r>
          </a:p>
          <a:p>
            <a:r>
              <a:rPr lang="fi-FI" sz="2400" err="1">
                <a:latin typeface="Microsoft Yi Baiti" panose="03000500000000000000" pitchFamily="66" charset="0"/>
                <a:ea typeface="Microsoft Yi Baiti" panose="03000500000000000000" pitchFamily="66" charset="0"/>
              </a:rPr>
              <a:t>Kiia</a:t>
            </a:r>
            <a:r>
              <a:rPr lang="fi-FI" sz="2400">
                <a:latin typeface="Microsoft Yi Baiti" panose="03000500000000000000" pitchFamily="66" charset="0"/>
                <a:ea typeface="Microsoft Yi Baiti" panose="03000500000000000000" pitchFamily="66" charset="0"/>
              </a:rPr>
              <a:t> Turunen</a:t>
            </a:r>
          </a:p>
          <a:p>
            <a:r>
              <a:rPr lang="fi-FI" sz="2400">
                <a:latin typeface="Microsoft Yi Baiti" panose="03000500000000000000" pitchFamily="66" charset="0"/>
                <a:ea typeface="Microsoft Yi Baiti" panose="03000500000000000000" pitchFamily="66" charset="0"/>
              </a:rPr>
              <a:t>Kaisla Kainulainen</a:t>
            </a:r>
          </a:p>
        </p:txBody>
      </p:sp>
      <p:sp>
        <p:nvSpPr>
          <p:cNvPr id="26" name="Otsikko 1">
            <a:extLst>
              <a:ext uri="{FF2B5EF4-FFF2-40B4-BE49-F238E27FC236}">
                <a16:creationId xmlns:a16="http://schemas.microsoft.com/office/drawing/2014/main" id="{9D8675B4-15E2-49EF-AF75-DCC54DAA633B}"/>
              </a:ext>
            </a:extLst>
          </p:cNvPr>
          <p:cNvSpPr txBox="1">
            <a:spLocks/>
          </p:cNvSpPr>
          <p:nvPr/>
        </p:nvSpPr>
        <p:spPr>
          <a:xfrm>
            <a:off x="508462" y="3447257"/>
            <a:ext cx="4463588" cy="20186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600" b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Tekijät: </a:t>
            </a:r>
            <a:br>
              <a:rPr lang="fi-FI" sz="4600" b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</a:br>
            <a:r>
              <a:rPr lang="fi-FI" sz="4600" b="1" err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Klassikan</a:t>
            </a:r>
            <a:r>
              <a:rPr lang="fi-FI" sz="4600" b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 tutorit </a:t>
            </a:r>
            <a:br>
              <a:rPr lang="fi-FI" sz="4600" b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</a:br>
            <a:r>
              <a:rPr lang="fi-FI" sz="4600" b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2018</a:t>
            </a:r>
          </a:p>
        </p:txBody>
      </p:sp>
      <p:sp>
        <p:nvSpPr>
          <p:cNvPr id="27" name="Suorakulmio 26">
            <a:extLst>
              <a:ext uri="{FF2B5EF4-FFF2-40B4-BE49-F238E27FC236}">
                <a16:creationId xmlns:a16="http://schemas.microsoft.com/office/drawing/2014/main" id="{49DADA7B-0882-4923-83BC-AF1604113DD4}"/>
              </a:ext>
            </a:extLst>
          </p:cNvPr>
          <p:cNvSpPr/>
          <p:nvPr/>
        </p:nvSpPr>
        <p:spPr>
          <a:xfrm>
            <a:off x="7433808" y="3410575"/>
            <a:ext cx="2357780" cy="2677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i-FI" sz="2400">
                <a:latin typeface="Microsoft Yi Baiti" panose="03000500000000000000" pitchFamily="66" charset="0"/>
                <a:ea typeface="Microsoft Yi Baiti" panose="03000500000000000000" pitchFamily="66" charset="0"/>
              </a:rPr>
              <a:t>Heta Oikarinen</a:t>
            </a:r>
          </a:p>
          <a:p>
            <a:r>
              <a:rPr lang="fi-FI" sz="2400">
                <a:latin typeface="Microsoft Yi Baiti" panose="03000500000000000000" pitchFamily="66" charset="0"/>
                <a:ea typeface="Microsoft Yi Baiti" panose="03000500000000000000" pitchFamily="66" charset="0"/>
              </a:rPr>
              <a:t>Nelli Eronen</a:t>
            </a:r>
          </a:p>
          <a:p>
            <a:r>
              <a:rPr lang="fi-FI" sz="2400">
                <a:latin typeface="Microsoft Yi Baiti" panose="03000500000000000000" pitchFamily="66" charset="0"/>
                <a:ea typeface="Microsoft Yi Baiti" panose="03000500000000000000" pitchFamily="66" charset="0"/>
              </a:rPr>
              <a:t>Salla </a:t>
            </a:r>
            <a:r>
              <a:rPr lang="fi-FI" sz="2400" err="1">
                <a:latin typeface="Microsoft Yi Baiti" panose="03000500000000000000" pitchFamily="66" charset="0"/>
                <a:ea typeface="Microsoft Yi Baiti" panose="03000500000000000000" pitchFamily="66" charset="0"/>
              </a:rPr>
              <a:t>Nicholls</a:t>
            </a:r>
            <a:endParaRPr lang="fi-FI" sz="2400"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  <a:p>
            <a:r>
              <a:rPr lang="fi-FI" sz="2400">
                <a:latin typeface="Microsoft Yi Baiti" panose="03000500000000000000" pitchFamily="66" charset="0"/>
                <a:ea typeface="Microsoft Yi Baiti" panose="03000500000000000000" pitchFamily="66" charset="0"/>
              </a:rPr>
              <a:t>Alma </a:t>
            </a:r>
            <a:r>
              <a:rPr lang="fi-FI" sz="2400" err="1">
                <a:latin typeface="Microsoft Yi Baiti" panose="03000500000000000000" pitchFamily="66" charset="0"/>
                <a:ea typeface="Microsoft Yi Baiti" panose="03000500000000000000" pitchFamily="66" charset="0"/>
              </a:rPr>
              <a:t>Kukkala</a:t>
            </a:r>
            <a:endParaRPr lang="fi-FI" sz="2400"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  <a:p>
            <a:r>
              <a:rPr lang="fi-FI" sz="2400">
                <a:latin typeface="Microsoft Yi Baiti" panose="03000500000000000000" pitchFamily="66" charset="0"/>
                <a:ea typeface="Microsoft Yi Baiti" panose="03000500000000000000" pitchFamily="66" charset="0"/>
              </a:rPr>
              <a:t>Elina </a:t>
            </a:r>
            <a:r>
              <a:rPr lang="fi-FI" sz="2400" err="1">
                <a:latin typeface="Microsoft Yi Baiti" panose="03000500000000000000" pitchFamily="66" charset="0"/>
                <a:ea typeface="Microsoft Yi Baiti" panose="03000500000000000000" pitchFamily="66" charset="0"/>
              </a:rPr>
              <a:t>Luoranen</a:t>
            </a:r>
            <a:endParaRPr lang="fi-FI" sz="2400"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  <a:p>
            <a:r>
              <a:rPr lang="fi-FI" sz="2400" err="1">
                <a:latin typeface="Microsoft Yi Baiti" panose="03000500000000000000" pitchFamily="66" charset="0"/>
                <a:ea typeface="Microsoft Yi Baiti" panose="03000500000000000000" pitchFamily="66" charset="0"/>
              </a:rPr>
              <a:t>Kiia</a:t>
            </a:r>
            <a:r>
              <a:rPr lang="fi-FI" sz="2400">
                <a:latin typeface="Microsoft Yi Baiti" panose="03000500000000000000" pitchFamily="66" charset="0"/>
                <a:ea typeface="Microsoft Yi Baiti" panose="03000500000000000000" pitchFamily="66" charset="0"/>
              </a:rPr>
              <a:t> </a:t>
            </a:r>
            <a:r>
              <a:rPr lang="fi-FI" sz="2400" err="1">
                <a:latin typeface="Microsoft Yi Baiti" panose="03000500000000000000" pitchFamily="66" charset="0"/>
                <a:ea typeface="Microsoft Yi Baiti" panose="03000500000000000000" pitchFamily="66" charset="0"/>
              </a:rPr>
              <a:t>Cork</a:t>
            </a:r>
            <a:endParaRPr lang="fi-FI" sz="2400"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  <a:p>
            <a:r>
              <a:rPr lang="fi-FI" sz="2400">
                <a:latin typeface="Microsoft Yi Baiti" panose="03000500000000000000" pitchFamily="66" charset="0"/>
                <a:ea typeface="Microsoft Yi Baiti" panose="03000500000000000000" pitchFamily="66" charset="0"/>
              </a:rPr>
              <a:t>Veera Viitaniemi</a:t>
            </a:r>
          </a:p>
        </p:txBody>
      </p:sp>
      <p:sp>
        <p:nvSpPr>
          <p:cNvPr id="28" name="Suorakulmio 27">
            <a:extLst>
              <a:ext uri="{FF2B5EF4-FFF2-40B4-BE49-F238E27FC236}">
                <a16:creationId xmlns:a16="http://schemas.microsoft.com/office/drawing/2014/main" id="{7BD89FF9-47F8-4E6C-9469-89B6DBCB89ED}"/>
              </a:ext>
            </a:extLst>
          </p:cNvPr>
          <p:cNvSpPr/>
          <p:nvPr/>
        </p:nvSpPr>
        <p:spPr>
          <a:xfrm>
            <a:off x="9547985" y="3449614"/>
            <a:ext cx="2151481" cy="230832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i-FI" sz="2400">
                <a:latin typeface="Microsoft Yi Baiti" charset="0"/>
                <a:ea typeface="Microsoft Yi Baiti" panose="03000500000000000000" pitchFamily="66" charset="0"/>
              </a:rPr>
              <a:t>Tiia Koponen </a:t>
            </a:r>
          </a:p>
          <a:p>
            <a:r>
              <a:rPr lang="fi-FI" sz="2400">
                <a:latin typeface="Microsoft Yi Baiti" charset="0"/>
                <a:ea typeface="Microsoft Yi Baiti" panose="03000500000000000000" pitchFamily="66" charset="0"/>
              </a:rPr>
              <a:t>Krista Korhonen</a:t>
            </a:r>
          </a:p>
          <a:p>
            <a:r>
              <a:rPr lang="fi-FI" sz="2400">
                <a:latin typeface="Microsoft Yi Baiti" charset="0"/>
                <a:ea typeface="Microsoft Yi Baiti" panose="03000500000000000000" pitchFamily="66" charset="0"/>
              </a:rPr>
              <a:t>Emmi Leskinen</a:t>
            </a:r>
          </a:p>
          <a:p>
            <a:r>
              <a:rPr lang="fi-FI" sz="2400">
                <a:latin typeface="Microsoft Yi Baiti" charset="0"/>
                <a:ea typeface="Microsoft Yi Baiti" panose="03000500000000000000" pitchFamily="66" charset="0"/>
              </a:rPr>
              <a:t>Tiia Mustonen</a:t>
            </a:r>
            <a:endParaRPr lang="fi-FI" sz="2400">
              <a:latin typeface="Microsoft Yi Baiti" charset="0"/>
            </a:endParaRPr>
          </a:p>
          <a:p>
            <a:r>
              <a:rPr lang="fi-FI" sz="2400">
                <a:latin typeface="Microsoft Yi Baiti" charset="0"/>
                <a:ea typeface="Microsoft Yi Baiti" panose="03000500000000000000" pitchFamily="66" charset="0"/>
              </a:rPr>
              <a:t>Emma </a:t>
            </a:r>
            <a:r>
              <a:rPr lang="fi-FI" sz="2400" err="1">
                <a:latin typeface="Microsoft Yi Baiti" charset="0"/>
                <a:ea typeface="Microsoft Yi Baiti" panose="03000500000000000000" pitchFamily="66" charset="0"/>
              </a:rPr>
              <a:t>Worster</a:t>
            </a:r>
            <a:endParaRPr lang="fi-FI" sz="2400">
              <a:latin typeface="Microsoft Yi Baiti" charset="0"/>
              <a:ea typeface="Microsoft Yi Baiti" panose="03000500000000000000" pitchFamily="66" charset="0"/>
            </a:endParaRPr>
          </a:p>
          <a:p>
            <a:r>
              <a:rPr lang="fi-FI" sz="2400">
                <a:latin typeface="Microsoft Yi Baiti" charset="0"/>
                <a:ea typeface="Microsoft Yi Baiti" panose="03000500000000000000" pitchFamily="66" charset="0"/>
              </a:rPr>
              <a:t>Eevi Pulkkinen</a:t>
            </a:r>
          </a:p>
        </p:txBody>
      </p:sp>
      <p:cxnSp>
        <p:nvCxnSpPr>
          <p:cNvPr id="29" name="Suora yhdysviiva 28">
            <a:extLst>
              <a:ext uri="{FF2B5EF4-FFF2-40B4-BE49-F238E27FC236}">
                <a16:creationId xmlns:a16="http://schemas.microsoft.com/office/drawing/2014/main" id="{ABAAE4C9-879B-4F24-9B8F-08A9D8992423}"/>
              </a:ext>
            </a:extLst>
          </p:cNvPr>
          <p:cNvCxnSpPr>
            <a:cxnSpLocks/>
          </p:cNvCxnSpPr>
          <p:nvPr/>
        </p:nvCxnSpPr>
        <p:spPr>
          <a:xfrm>
            <a:off x="5057775" y="3486150"/>
            <a:ext cx="0" cy="24580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uorakulmio 31">
            <a:hlinkClick r:id="rId6" action="ppaction://hlinksldjump"/>
            <a:extLst>
              <a:ext uri="{FF2B5EF4-FFF2-40B4-BE49-F238E27FC236}">
                <a16:creationId xmlns:a16="http://schemas.microsoft.com/office/drawing/2014/main" id="{323804BC-7AE5-4CA8-B440-175E539C2857}"/>
              </a:ext>
            </a:extLst>
          </p:cNvPr>
          <p:cNvSpPr/>
          <p:nvPr/>
        </p:nvSpPr>
        <p:spPr>
          <a:xfrm>
            <a:off x="9174548" y="6096874"/>
            <a:ext cx="3590925" cy="9475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fi-FI" sz="1600">
              <a:solidFill>
                <a:schemeClr val="bg1">
                  <a:lumMod val="50000"/>
                </a:schemeClr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  <a:p>
            <a:pPr algn="ctr"/>
            <a:r>
              <a:rPr lang="fi-FI" sz="1600">
                <a:solidFill>
                  <a:schemeClr val="bg1">
                    <a:lumMod val="50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Päätä diaesitys tästä</a:t>
            </a:r>
          </a:p>
          <a:p>
            <a:pPr algn="ctr"/>
            <a:endParaRPr lang="fi-FI" sz="1600">
              <a:solidFill>
                <a:schemeClr val="bg1">
                  <a:lumMod val="50000"/>
                </a:schemeClr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17299E82-C6D4-4D73-A24D-1D14ECE1DE31}"/>
              </a:ext>
            </a:extLst>
          </p:cNvPr>
          <p:cNvSpPr txBox="1"/>
          <p:nvPr/>
        </p:nvSpPr>
        <p:spPr>
          <a:xfrm>
            <a:off x="481840" y="5707576"/>
            <a:ext cx="5294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>
                <a:latin typeface="Microsoft Yi Baiti" panose="03000500000000000000" pitchFamily="66" charset="0"/>
                <a:ea typeface="Microsoft Yi Baiti" panose="03000500000000000000" pitchFamily="66" charset="0"/>
              </a:rPr>
              <a:t>Ulkoasu ja suunnittelu: </a:t>
            </a:r>
          </a:p>
          <a:p>
            <a:r>
              <a:rPr lang="fi-FI" sz="2400" err="1">
                <a:latin typeface="Microsoft Yi Baiti" panose="03000500000000000000" pitchFamily="66" charset="0"/>
                <a:ea typeface="Microsoft Yi Baiti" panose="03000500000000000000" pitchFamily="66" charset="0"/>
              </a:rPr>
              <a:t>Klassikan</a:t>
            </a:r>
            <a:r>
              <a:rPr lang="fi-FI" sz="2400">
                <a:latin typeface="Microsoft Yi Baiti" panose="03000500000000000000" pitchFamily="66" charset="0"/>
                <a:ea typeface="Microsoft Yi Baiti" panose="03000500000000000000" pitchFamily="66" charset="0"/>
              </a:rPr>
              <a:t> tutorit 2017</a:t>
            </a:r>
          </a:p>
        </p:txBody>
      </p:sp>
    </p:spTree>
    <p:extLst>
      <p:ext uri="{BB962C8B-B14F-4D97-AF65-F5344CB8AC3E}">
        <p14:creationId xmlns:p14="http://schemas.microsoft.com/office/powerpoint/2010/main" val="267142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3C3064B5-207E-45F8-8D03-EBBCA4E36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-31374"/>
            <a:ext cx="12217664" cy="3384173"/>
          </a:xfrm>
          <a:prstGeom prst="rect">
            <a:avLst/>
          </a:prstGeom>
        </p:spPr>
      </p:pic>
      <p:sp>
        <p:nvSpPr>
          <p:cNvPr id="9" name="Suorakulmio 8"/>
          <p:cNvSpPr/>
          <p:nvPr/>
        </p:nvSpPr>
        <p:spPr>
          <a:xfrm>
            <a:off x="-82286" y="-43727"/>
            <a:ext cx="12521936" cy="3396525"/>
          </a:xfrm>
          <a:prstGeom prst="rect">
            <a:avLst/>
          </a:prstGeom>
          <a:solidFill>
            <a:srgbClr val="FFFFFF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BC998818-6D52-41B7-8CC3-E07E949A674F}"/>
              </a:ext>
            </a:extLst>
          </p:cNvPr>
          <p:cNvSpPr/>
          <p:nvPr/>
        </p:nvSpPr>
        <p:spPr>
          <a:xfrm>
            <a:off x="-12700" y="3180295"/>
            <a:ext cx="12192000" cy="3590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24" name="Suora yhdysviiva 23"/>
          <p:cNvCxnSpPr>
            <a:cxnSpLocks/>
          </p:cNvCxnSpPr>
          <p:nvPr/>
        </p:nvCxnSpPr>
        <p:spPr>
          <a:xfrm>
            <a:off x="1742621" y="3672114"/>
            <a:ext cx="87067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kstiruutu 41"/>
          <p:cNvSpPr txBox="1"/>
          <p:nvPr/>
        </p:nvSpPr>
        <p:spPr>
          <a:xfrm>
            <a:off x="4357211" y="3797308"/>
            <a:ext cx="3477579" cy="12926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i-FI" sz="7800" b="1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Kiitos!</a:t>
            </a:r>
          </a:p>
        </p:txBody>
      </p:sp>
      <p:sp>
        <p:nvSpPr>
          <p:cNvPr id="47" name="Tekstiruutu 46"/>
          <p:cNvSpPr txBox="1"/>
          <p:nvPr/>
        </p:nvSpPr>
        <p:spPr>
          <a:xfrm>
            <a:off x="4300538" y="6393786"/>
            <a:ext cx="3590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Kuopion Klassillinen lukio</a:t>
            </a:r>
          </a:p>
        </p:txBody>
      </p:sp>
      <p:sp>
        <p:nvSpPr>
          <p:cNvPr id="48" name="Tekstiruutu 47">
            <a:hlinkClick r:id="rId4"/>
          </p:cNvPr>
          <p:cNvSpPr txBox="1"/>
          <p:nvPr/>
        </p:nvSpPr>
        <p:spPr>
          <a:xfrm>
            <a:off x="4300538" y="6509202"/>
            <a:ext cx="35909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50">
                <a:solidFill>
                  <a:srgbClr val="00833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www.klassikka.onedu.fi</a:t>
            </a:r>
          </a:p>
        </p:txBody>
      </p:sp>
      <p:cxnSp>
        <p:nvCxnSpPr>
          <p:cNvPr id="35" name="Suora yhdysviiva 34">
            <a:extLst>
              <a:ext uri="{FF2B5EF4-FFF2-40B4-BE49-F238E27FC236}">
                <a16:creationId xmlns:a16="http://schemas.microsoft.com/office/drawing/2014/main" id="{C47E8CC5-06B2-40D2-A079-8CCCB4A76DC5}"/>
              </a:ext>
            </a:extLst>
          </p:cNvPr>
          <p:cNvCxnSpPr>
            <a:cxnSpLocks/>
          </p:cNvCxnSpPr>
          <p:nvPr/>
        </p:nvCxnSpPr>
        <p:spPr>
          <a:xfrm>
            <a:off x="1742621" y="5215164"/>
            <a:ext cx="87067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uorakulmio 16">
            <a:extLst>
              <a:ext uri="{FF2B5EF4-FFF2-40B4-BE49-F238E27FC236}">
                <a16:creationId xmlns:a16="http://schemas.microsoft.com/office/drawing/2014/main" id="{92A59EB3-D74F-4B59-A74A-4BCF4E0E6C6C}"/>
              </a:ext>
            </a:extLst>
          </p:cNvPr>
          <p:cNvSpPr/>
          <p:nvPr/>
        </p:nvSpPr>
        <p:spPr>
          <a:xfrm>
            <a:off x="9168668" y="5928420"/>
            <a:ext cx="3590925" cy="9475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fi-FI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fi-FI" sz="1600">
                <a:solidFill>
                  <a:schemeClr val="bg1">
                    <a:lumMod val="50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Päätä diaesitys tästä</a:t>
            </a:r>
          </a:p>
          <a:p>
            <a:pPr algn="ctr"/>
            <a:endParaRPr lang="fi-FI" sz="1600">
              <a:solidFill>
                <a:schemeClr val="bg1">
                  <a:lumMod val="50000"/>
                </a:schemeClr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sp>
        <p:nvSpPr>
          <p:cNvPr id="18" name="Suorakulmio 17">
            <a:hlinkClick r:id="rId5" action="ppaction://hlinksldjump"/>
            <a:extLst>
              <a:ext uri="{FF2B5EF4-FFF2-40B4-BE49-F238E27FC236}">
                <a16:creationId xmlns:a16="http://schemas.microsoft.com/office/drawing/2014/main" id="{27B7A35F-48EE-4657-83B9-75C7E5DA31CF}"/>
              </a:ext>
            </a:extLst>
          </p:cNvPr>
          <p:cNvSpPr/>
          <p:nvPr/>
        </p:nvSpPr>
        <p:spPr>
          <a:xfrm>
            <a:off x="-592993" y="5928420"/>
            <a:ext cx="3590925" cy="9475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lang="fi-FI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fi-FI" sz="1600">
                <a:solidFill>
                  <a:schemeClr val="bg1">
                    <a:lumMod val="50000"/>
                  </a:schemeClr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Palaa someihin tästä</a:t>
            </a:r>
          </a:p>
          <a:p>
            <a:pPr algn="ctr"/>
            <a:endParaRPr lang="fi-FI" sz="1600">
              <a:solidFill>
                <a:schemeClr val="bg1">
                  <a:lumMod val="50000"/>
                </a:schemeClr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</a:endParaRPr>
          </a:p>
        </p:txBody>
      </p:sp>
      <p:cxnSp>
        <p:nvCxnSpPr>
          <p:cNvPr id="20" name="Suora yhdysviiva 19">
            <a:extLst>
              <a:ext uri="{FF2B5EF4-FFF2-40B4-BE49-F238E27FC236}">
                <a16:creationId xmlns:a16="http://schemas.microsoft.com/office/drawing/2014/main" id="{058D2AD5-91FB-4524-B9E0-D4DA71F616C5}"/>
              </a:ext>
            </a:extLst>
          </p:cNvPr>
          <p:cNvCxnSpPr>
            <a:cxnSpLocks/>
          </p:cNvCxnSpPr>
          <p:nvPr/>
        </p:nvCxnSpPr>
        <p:spPr>
          <a:xfrm>
            <a:off x="0" y="862652"/>
            <a:ext cx="12192000" cy="0"/>
          </a:xfrm>
          <a:prstGeom prst="line">
            <a:avLst/>
          </a:prstGeom>
          <a:ln w="190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uorakulmio 20">
            <a:extLst>
              <a:ext uri="{FF2B5EF4-FFF2-40B4-BE49-F238E27FC236}">
                <a16:creationId xmlns:a16="http://schemas.microsoft.com/office/drawing/2014/main" id="{6E568EEF-5E2F-4745-8204-5E9F52C22D4C}"/>
              </a:ext>
            </a:extLst>
          </p:cNvPr>
          <p:cNvSpPr/>
          <p:nvPr/>
        </p:nvSpPr>
        <p:spPr>
          <a:xfrm>
            <a:off x="-4660" y="866128"/>
            <a:ext cx="12204700" cy="1530696"/>
          </a:xfrm>
          <a:prstGeom prst="rect">
            <a:avLst/>
          </a:prstGeom>
          <a:solidFill>
            <a:srgbClr val="008332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2" name="Kuva 21">
            <a:extLst>
              <a:ext uri="{FF2B5EF4-FFF2-40B4-BE49-F238E27FC236}">
                <a16:creationId xmlns:a16="http://schemas.microsoft.com/office/drawing/2014/main" id="{E95B6315-7A1B-482C-A9A6-E8810D609E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1239"/>
          <a:stretch/>
        </p:blipFill>
        <p:spPr>
          <a:xfrm>
            <a:off x="381837" y="1033475"/>
            <a:ext cx="1304478" cy="1122192"/>
          </a:xfrm>
          <a:prstGeom prst="rect">
            <a:avLst/>
          </a:prstGeom>
        </p:spPr>
      </p:pic>
      <p:pic>
        <p:nvPicPr>
          <p:cNvPr id="23" name="Kuva 22">
            <a:extLst>
              <a:ext uri="{FF2B5EF4-FFF2-40B4-BE49-F238E27FC236}">
                <a16:creationId xmlns:a16="http://schemas.microsoft.com/office/drawing/2014/main" id="{F3E7FA65-1A24-459F-A3D2-2D62905103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014" t="15921" r="1079" b="19578"/>
          <a:stretch/>
        </p:blipFill>
        <p:spPr>
          <a:xfrm>
            <a:off x="1552076" y="1191758"/>
            <a:ext cx="2653212" cy="887454"/>
          </a:xfrm>
          <a:prstGeom prst="rect">
            <a:avLst/>
          </a:prstGeom>
        </p:spPr>
      </p:pic>
      <p:cxnSp>
        <p:nvCxnSpPr>
          <p:cNvPr id="25" name="Suora yhdysviiva 24">
            <a:extLst>
              <a:ext uri="{FF2B5EF4-FFF2-40B4-BE49-F238E27FC236}">
                <a16:creationId xmlns:a16="http://schemas.microsoft.com/office/drawing/2014/main" id="{6730FF36-702D-4E47-9AED-3903A26EF099}"/>
              </a:ext>
            </a:extLst>
          </p:cNvPr>
          <p:cNvCxnSpPr>
            <a:cxnSpLocks/>
          </p:cNvCxnSpPr>
          <p:nvPr/>
        </p:nvCxnSpPr>
        <p:spPr>
          <a:xfrm>
            <a:off x="-12700" y="2394062"/>
            <a:ext cx="12547600" cy="0"/>
          </a:xfrm>
          <a:prstGeom prst="line">
            <a:avLst/>
          </a:prstGeom>
          <a:ln w="190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98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push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kstiruutu 39"/>
          <p:cNvSpPr txBox="1"/>
          <p:nvPr/>
        </p:nvSpPr>
        <p:spPr>
          <a:xfrm>
            <a:off x="203201" y="4375751"/>
            <a:ext cx="2554515" cy="12926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i-FI" sz="7800" b="1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1940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/>
          <a:srcRect l="7604" t="7504" b="24309"/>
          <a:stretch/>
        </p:blipFill>
        <p:spPr>
          <a:xfrm>
            <a:off x="0" y="0"/>
            <a:ext cx="12192000" cy="2654300"/>
          </a:xfrm>
          <a:prstGeom prst="rect">
            <a:avLst/>
          </a:prstGeom>
        </p:spPr>
      </p:pic>
      <p:sp>
        <p:nvSpPr>
          <p:cNvPr id="9" name="Suorakulmio 8"/>
          <p:cNvSpPr/>
          <p:nvPr/>
        </p:nvSpPr>
        <p:spPr>
          <a:xfrm>
            <a:off x="1" y="0"/>
            <a:ext cx="12192000" cy="3243712"/>
          </a:xfrm>
          <a:prstGeom prst="rect">
            <a:avLst/>
          </a:prstGeom>
          <a:solidFill>
            <a:srgbClr val="FFFFFF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Otsikko 1"/>
          <p:cNvSpPr txBox="1">
            <a:spLocks/>
          </p:cNvSpPr>
          <p:nvPr/>
        </p:nvSpPr>
        <p:spPr>
          <a:xfrm>
            <a:off x="1395558" y="2861013"/>
            <a:ext cx="9400884" cy="8255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b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Kuopion klassillinen lukio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4300538" y="3303814"/>
            <a:ext cx="359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err="1">
                <a:solidFill>
                  <a:schemeClr val="tx1">
                    <a:lumMod val="75000"/>
                    <a:lumOff val="2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Klassikka</a:t>
            </a:r>
            <a:r>
              <a:rPr lang="fi-FI">
                <a:solidFill>
                  <a:schemeClr val="tx1">
                    <a:lumMod val="75000"/>
                    <a:lumOff val="2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 </a:t>
            </a:r>
            <a:r>
              <a:rPr lang="fi-FI">
                <a:solidFill>
                  <a:srgbClr val="008332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numeroina</a:t>
            </a:r>
          </a:p>
        </p:txBody>
      </p:sp>
      <p:cxnSp>
        <p:nvCxnSpPr>
          <p:cNvPr id="24" name="Suora yhdysviiva 23"/>
          <p:cNvCxnSpPr>
            <a:cxnSpLocks/>
          </p:cNvCxnSpPr>
          <p:nvPr/>
        </p:nvCxnSpPr>
        <p:spPr>
          <a:xfrm>
            <a:off x="377371" y="4129314"/>
            <a:ext cx="2235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uora yhdysviiva 25"/>
          <p:cNvCxnSpPr>
            <a:cxnSpLocks/>
          </p:cNvCxnSpPr>
          <p:nvPr/>
        </p:nvCxnSpPr>
        <p:spPr>
          <a:xfrm>
            <a:off x="3396342" y="4129314"/>
            <a:ext cx="2235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uora yhdysviiva 27"/>
          <p:cNvCxnSpPr>
            <a:cxnSpLocks/>
          </p:cNvCxnSpPr>
          <p:nvPr/>
        </p:nvCxnSpPr>
        <p:spPr>
          <a:xfrm>
            <a:off x="6332561" y="4129314"/>
            <a:ext cx="2235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uora yhdysviiva 28"/>
          <p:cNvCxnSpPr>
            <a:cxnSpLocks/>
          </p:cNvCxnSpPr>
          <p:nvPr/>
        </p:nvCxnSpPr>
        <p:spPr>
          <a:xfrm>
            <a:off x="9351532" y="4129314"/>
            <a:ext cx="2235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uora yhdysviiva 29"/>
          <p:cNvCxnSpPr>
            <a:cxnSpLocks/>
          </p:cNvCxnSpPr>
          <p:nvPr/>
        </p:nvCxnSpPr>
        <p:spPr>
          <a:xfrm>
            <a:off x="377371" y="5725886"/>
            <a:ext cx="2235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uora yhdysviiva 30"/>
          <p:cNvCxnSpPr>
            <a:cxnSpLocks/>
          </p:cNvCxnSpPr>
          <p:nvPr/>
        </p:nvCxnSpPr>
        <p:spPr>
          <a:xfrm>
            <a:off x="3396342" y="5725886"/>
            <a:ext cx="2235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uora yhdysviiva 31"/>
          <p:cNvCxnSpPr>
            <a:cxnSpLocks/>
          </p:cNvCxnSpPr>
          <p:nvPr/>
        </p:nvCxnSpPr>
        <p:spPr>
          <a:xfrm>
            <a:off x="6332561" y="5725886"/>
            <a:ext cx="2235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uora yhdysviiva 32"/>
          <p:cNvCxnSpPr>
            <a:cxnSpLocks/>
          </p:cNvCxnSpPr>
          <p:nvPr/>
        </p:nvCxnSpPr>
        <p:spPr>
          <a:xfrm>
            <a:off x="9351532" y="5725886"/>
            <a:ext cx="2235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uora yhdysviiva 33"/>
          <p:cNvCxnSpPr>
            <a:cxnSpLocks/>
          </p:cNvCxnSpPr>
          <p:nvPr/>
        </p:nvCxnSpPr>
        <p:spPr>
          <a:xfrm>
            <a:off x="0" y="862652"/>
            <a:ext cx="12192000" cy="0"/>
          </a:xfrm>
          <a:prstGeom prst="line">
            <a:avLst/>
          </a:prstGeom>
          <a:ln w="190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iruutu 35"/>
          <p:cNvSpPr txBox="1"/>
          <p:nvPr/>
        </p:nvSpPr>
        <p:spPr>
          <a:xfrm>
            <a:off x="3396342" y="4129314"/>
            <a:ext cx="2235200" cy="1596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/>
          </a:p>
        </p:txBody>
      </p:sp>
      <p:sp>
        <p:nvSpPr>
          <p:cNvPr id="37" name="Tekstiruutu 36"/>
          <p:cNvSpPr txBox="1"/>
          <p:nvPr/>
        </p:nvSpPr>
        <p:spPr>
          <a:xfrm>
            <a:off x="6332561" y="4128135"/>
            <a:ext cx="2235200" cy="1596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/>
          </a:p>
        </p:txBody>
      </p:sp>
      <p:sp>
        <p:nvSpPr>
          <p:cNvPr id="38" name="Tekstiruutu 37"/>
          <p:cNvSpPr txBox="1"/>
          <p:nvPr/>
        </p:nvSpPr>
        <p:spPr>
          <a:xfrm>
            <a:off x="9351532" y="4128135"/>
            <a:ext cx="2235200" cy="1596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/>
          </a:p>
        </p:txBody>
      </p:sp>
      <p:sp>
        <p:nvSpPr>
          <p:cNvPr id="39" name="Tekstiruutu 38"/>
          <p:cNvSpPr txBox="1"/>
          <p:nvPr/>
        </p:nvSpPr>
        <p:spPr>
          <a:xfrm>
            <a:off x="377371" y="4106034"/>
            <a:ext cx="223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>
                <a:latin typeface="Microsoft Yi Baiti" panose="03000500000000000000" pitchFamily="66" charset="0"/>
                <a:ea typeface="Microsoft Yi Baiti" panose="03000500000000000000" pitchFamily="66" charset="0"/>
              </a:rPr>
              <a:t>Perustettu</a:t>
            </a:r>
          </a:p>
        </p:txBody>
      </p:sp>
      <p:sp>
        <p:nvSpPr>
          <p:cNvPr id="41" name="Tekstiruutu 40"/>
          <p:cNvSpPr txBox="1"/>
          <p:nvPr/>
        </p:nvSpPr>
        <p:spPr>
          <a:xfrm>
            <a:off x="3301999" y="4360363"/>
            <a:ext cx="2489202" cy="12926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i-FI" sz="7800" b="1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2006</a:t>
            </a:r>
          </a:p>
        </p:txBody>
      </p:sp>
      <p:sp>
        <p:nvSpPr>
          <p:cNvPr id="42" name="Tekstiruutu 41"/>
          <p:cNvSpPr txBox="1"/>
          <p:nvPr/>
        </p:nvSpPr>
        <p:spPr>
          <a:xfrm>
            <a:off x="6332561" y="4344973"/>
            <a:ext cx="22352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i-FI" sz="7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623</a:t>
            </a:r>
            <a:endParaRPr lang="fi-FI" sz="7800" b="1" dirty="0">
              <a:solidFill>
                <a:schemeClr val="tx1">
                  <a:lumMod val="65000"/>
                  <a:lumOff val="35000"/>
                </a:schemeClr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43" name="Tekstiruutu 42"/>
          <p:cNvSpPr txBox="1"/>
          <p:nvPr/>
        </p:nvSpPr>
        <p:spPr>
          <a:xfrm>
            <a:off x="9351532" y="4322757"/>
            <a:ext cx="22352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i-FI" sz="8000" b="1">
                <a:solidFill>
                  <a:schemeClr val="tx1">
                    <a:lumMod val="65000"/>
                    <a:lumOff val="3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35</a:t>
            </a:r>
          </a:p>
        </p:txBody>
      </p:sp>
      <p:sp>
        <p:nvSpPr>
          <p:cNvPr id="44" name="Tekstiruutu 43"/>
          <p:cNvSpPr txBox="1"/>
          <p:nvPr/>
        </p:nvSpPr>
        <p:spPr>
          <a:xfrm>
            <a:off x="3396342" y="4106034"/>
            <a:ext cx="223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>
                <a:latin typeface="Microsoft Yi Baiti" panose="03000500000000000000" pitchFamily="66" charset="0"/>
                <a:ea typeface="Microsoft Yi Baiti" panose="03000500000000000000" pitchFamily="66" charset="0"/>
              </a:rPr>
              <a:t>Peruskorjattu</a:t>
            </a:r>
          </a:p>
        </p:txBody>
      </p:sp>
      <p:sp>
        <p:nvSpPr>
          <p:cNvPr id="45" name="Tekstiruutu 44"/>
          <p:cNvSpPr txBox="1"/>
          <p:nvPr/>
        </p:nvSpPr>
        <p:spPr>
          <a:xfrm>
            <a:off x="6332561" y="4126956"/>
            <a:ext cx="223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>
                <a:latin typeface="Microsoft Yi Baiti" panose="03000500000000000000" pitchFamily="66" charset="0"/>
                <a:ea typeface="Microsoft Yi Baiti" panose="03000500000000000000" pitchFamily="66" charset="0"/>
              </a:rPr>
              <a:t>Opiskelijoita</a:t>
            </a:r>
          </a:p>
        </p:txBody>
      </p:sp>
      <p:sp>
        <p:nvSpPr>
          <p:cNvPr id="46" name="Tekstiruutu 45"/>
          <p:cNvSpPr txBox="1"/>
          <p:nvPr/>
        </p:nvSpPr>
        <p:spPr>
          <a:xfrm>
            <a:off x="9351532" y="4126956"/>
            <a:ext cx="223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>
                <a:latin typeface="Microsoft Yi Baiti" panose="03000500000000000000" pitchFamily="66" charset="0"/>
                <a:ea typeface="Microsoft Yi Baiti" panose="03000500000000000000" pitchFamily="66" charset="0"/>
              </a:rPr>
              <a:t>Opettajia</a:t>
            </a:r>
          </a:p>
        </p:txBody>
      </p:sp>
      <p:sp>
        <p:nvSpPr>
          <p:cNvPr id="47" name="Tekstiruutu 46"/>
          <p:cNvSpPr txBox="1"/>
          <p:nvPr/>
        </p:nvSpPr>
        <p:spPr>
          <a:xfrm>
            <a:off x="4300538" y="6393786"/>
            <a:ext cx="3590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Kuopion Klassillinen lukio</a:t>
            </a:r>
          </a:p>
        </p:txBody>
      </p:sp>
      <p:sp>
        <p:nvSpPr>
          <p:cNvPr id="48" name="Tekstiruutu 47">
            <a:hlinkClick r:id="rId4"/>
          </p:cNvPr>
          <p:cNvSpPr txBox="1"/>
          <p:nvPr/>
        </p:nvSpPr>
        <p:spPr>
          <a:xfrm>
            <a:off x="4300538" y="6509202"/>
            <a:ext cx="35909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50">
                <a:solidFill>
                  <a:srgbClr val="00833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www.klassikka.onedu.fi</a:t>
            </a:r>
          </a:p>
        </p:txBody>
      </p:sp>
    </p:spTree>
    <p:extLst>
      <p:ext uri="{BB962C8B-B14F-4D97-AF65-F5344CB8AC3E}">
        <p14:creationId xmlns:p14="http://schemas.microsoft.com/office/powerpoint/2010/main" val="312458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uora yhdysviiva 9"/>
          <p:cNvCxnSpPr/>
          <p:nvPr/>
        </p:nvCxnSpPr>
        <p:spPr>
          <a:xfrm>
            <a:off x="-109182" y="862652"/>
            <a:ext cx="12665122" cy="0"/>
          </a:xfrm>
          <a:prstGeom prst="line">
            <a:avLst/>
          </a:prstGeom>
          <a:ln w="190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609" y="0"/>
            <a:ext cx="5928851" cy="7905135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075" y="-23752"/>
            <a:ext cx="5925535" cy="7900714"/>
          </a:xfrm>
          <a:prstGeom prst="rect">
            <a:avLst/>
          </a:prstGeom>
        </p:spPr>
      </p:pic>
      <p:sp>
        <p:nvSpPr>
          <p:cNvPr id="7" name="Otsikko 1"/>
          <p:cNvSpPr>
            <a:spLocks noGrp="1"/>
          </p:cNvSpPr>
          <p:nvPr>
            <p:ph type="title"/>
          </p:nvPr>
        </p:nvSpPr>
        <p:spPr>
          <a:xfrm>
            <a:off x="0" y="-101476"/>
            <a:ext cx="6324600" cy="1499616"/>
          </a:xfrm>
        </p:spPr>
        <p:txBody>
          <a:bodyPr/>
          <a:lstStyle/>
          <a:p>
            <a:pPr algn="ctr"/>
            <a:r>
              <a:rPr lang="fi-FI" b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Lukioon siirtyminen</a:t>
            </a:r>
          </a:p>
        </p:txBody>
      </p:sp>
      <p:sp>
        <p:nvSpPr>
          <p:cNvPr id="23" name="Sisällön paikkamerkki 22"/>
          <p:cNvSpPr>
            <a:spLocks noGrp="1"/>
          </p:cNvSpPr>
          <p:nvPr>
            <p:ph idx="1"/>
          </p:nvPr>
        </p:nvSpPr>
        <p:spPr>
          <a:xfrm>
            <a:off x="533253" y="1406562"/>
            <a:ext cx="5258094" cy="4987224"/>
          </a:xfrm>
        </p:spPr>
        <p:txBody>
          <a:bodyPr>
            <a:noAutofit/>
          </a:bodyPr>
          <a:lstStyle/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75000"/>
            </a:pPr>
            <a:r>
              <a:rPr lang="x-none" sz="2000">
                <a:latin typeface="Microsoft Yi Baiti" panose="03000500000000000000" pitchFamily="66" charset="0"/>
                <a:ea typeface="Microsoft Yi Baiti" panose="03000500000000000000" pitchFamily="66" charset="0"/>
              </a:rPr>
              <a:t>Vastuu omasta opiskelusta kasvaa – opiskelet itsesi vuoksi</a:t>
            </a:r>
            <a:r>
              <a:rPr lang="fi-FI" sz="2000">
                <a:latin typeface="Microsoft Yi Baiti" panose="03000500000000000000" pitchFamily="66" charset="0"/>
                <a:ea typeface="Microsoft Yi Baiti" panose="03000500000000000000" pitchFamily="66" charset="0"/>
              </a:rPr>
              <a:t>​ - enemmän vapauksia</a:t>
            </a:r>
          </a:p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75000"/>
            </a:pPr>
            <a:r>
              <a:rPr lang="x-none" sz="2000">
                <a:latin typeface="Microsoft Yi Baiti" panose="03000500000000000000" pitchFamily="66" charset="0"/>
                <a:ea typeface="Microsoft Yi Baiti" panose="03000500000000000000" pitchFamily="66" charset="0"/>
              </a:rPr>
              <a:t>Päättöviikot - laajojen kokonaisuuksien opiskelu (suunnittelu!)</a:t>
            </a:r>
            <a:r>
              <a:rPr lang="fi-FI" sz="2000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75000"/>
            </a:pPr>
            <a:r>
              <a:rPr lang="x-none" sz="2000">
                <a:latin typeface="Microsoft Yi Baiti" panose="03000500000000000000" pitchFamily="66" charset="0"/>
                <a:ea typeface="Microsoft Yi Baiti" panose="03000500000000000000" pitchFamily="66" charset="0"/>
              </a:rPr>
              <a:t>Opiskelun sähköistyminen</a:t>
            </a:r>
            <a:r>
              <a:rPr lang="fi-FI" sz="2000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lvl="1" fontAlgn="base">
              <a:buClr>
                <a:schemeClr val="tx1">
                  <a:lumMod val="75000"/>
                  <a:lumOff val="25000"/>
                </a:schemeClr>
              </a:buClr>
              <a:buSzPct val="75000"/>
            </a:pPr>
            <a:r>
              <a:rPr lang="x-none" sz="2000">
                <a:latin typeface="Microsoft Yi Baiti" panose="03000500000000000000" pitchFamily="66" charset="0"/>
                <a:ea typeface="Microsoft Yi Baiti" panose="03000500000000000000" pitchFamily="66" charset="0"/>
              </a:rPr>
              <a:t>Oma kannettava kurssikokeita, ylioppilaskokeita ja jokapäiväistä opiskelua varten</a:t>
            </a:r>
            <a:r>
              <a:rPr lang="fi-FI" sz="2000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75000"/>
            </a:pPr>
            <a:r>
              <a:rPr lang="x-none" sz="2000">
                <a:latin typeface="Microsoft Yi Baiti" panose="03000500000000000000" pitchFamily="66" charset="0"/>
                <a:ea typeface="Microsoft Yi Baiti" panose="03000500000000000000" pitchFamily="66" charset="0"/>
              </a:rPr>
              <a:t>Teet lukujärjestyksesi itse</a:t>
            </a:r>
            <a:r>
              <a:rPr lang="fi-FI" sz="2000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lvl="1" fontAlgn="base">
              <a:buClr>
                <a:schemeClr val="tx1">
                  <a:lumMod val="75000"/>
                  <a:lumOff val="25000"/>
                </a:schemeClr>
              </a:buClr>
              <a:buSzPct val="75000"/>
            </a:pPr>
            <a:r>
              <a:rPr lang="x-none" sz="2000">
                <a:latin typeface="Microsoft Yi Baiti" panose="03000500000000000000" pitchFamily="66" charset="0"/>
                <a:ea typeface="Microsoft Yi Baiti" panose="03000500000000000000" pitchFamily="66" charset="0"/>
              </a:rPr>
              <a:t>Voit pyrkiä välttämään esimerkiksi aamutunnit </a:t>
            </a:r>
            <a:r>
              <a:rPr lang="fi-FI" sz="2000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lvl="1" fontAlgn="base">
              <a:buClr>
                <a:schemeClr val="tx1">
                  <a:lumMod val="75000"/>
                  <a:lumOff val="25000"/>
                </a:schemeClr>
              </a:buClr>
              <a:buSzPct val="75000"/>
            </a:pPr>
            <a:r>
              <a:rPr lang="x-none" sz="2000">
                <a:latin typeface="Microsoft Yi Baiti" panose="03000500000000000000" pitchFamily="66" charset="0"/>
                <a:ea typeface="Microsoft Yi Baiti" panose="03000500000000000000" pitchFamily="66" charset="0"/>
              </a:rPr>
              <a:t>Lukujärjestyksessä voi olla myös hyppytunteja </a:t>
            </a:r>
            <a:endParaRPr lang="fi-FI" sz="2000"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  <a:p>
            <a:pPr lvl="1" fontAlgn="base">
              <a:buClr>
                <a:schemeClr val="tx1">
                  <a:lumMod val="75000"/>
                  <a:lumOff val="25000"/>
                </a:schemeClr>
              </a:buClr>
              <a:buSzPct val="75000"/>
            </a:pPr>
            <a:r>
              <a:rPr lang="fi-FI" sz="2000">
                <a:latin typeface="Microsoft Yi Baiti" panose="03000500000000000000" pitchFamily="66" charset="0"/>
                <a:ea typeface="Microsoft Yi Baiti" panose="03000500000000000000" pitchFamily="66" charset="0"/>
              </a:rPr>
              <a:t>Opot ja tutorit auttavat tarvittaessa​</a:t>
            </a:r>
          </a:p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75000"/>
            </a:pPr>
            <a:r>
              <a:rPr lang="x-none" sz="2000">
                <a:latin typeface="Microsoft Yi Baiti" panose="03000500000000000000" pitchFamily="66" charset="0"/>
                <a:ea typeface="Microsoft Yi Baiti" panose="03000500000000000000" pitchFamily="66" charset="0"/>
              </a:rPr>
              <a:t>Uudet oppiaineet: filosofia ja psykologia​</a:t>
            </a:r>
            <a:endParaRPr lang="fi-FI" sz="2000"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75000"/>
            </a:pPr>
            <a:r>
              <a:rPr lang="fi-FI" sz="2000">
                <a:latin typeface="Microsoft Yi Baiti" panose="03000500000000000000" pitchFamily="66" charset="0"/>
                <a:ea typeface="Microsoft Yi Baiti" panose="03000500000000000000" pitchFamily="66" charset="0"/>
              </a:rPr>
              <a:t>Tiimijakso</a:t>
            </a:r>
            <a:endParaRPr lang="x-none" sz="2000"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75000"/>
            </a:pPr>
            <a:r>
              <a:rPr lang="x-none" sz="2000">
                <a:latin typeface="Microsoft Yi Baiti" panose="03000500000000000000" pitchFamily="66" charset="0"/>
                <a:ea typeface="Microsoft Yi Baiti" panose="03000500000000000000" pitchFamily="66" charset="0"/>
              </a:rPr>
              <a:t>Oppikirjat, vihkot, yms. hankittava itse</a:t>
            </a:r>
            <a:endParaRPr lang="fi-FI" sz="2000"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</p:txBody>
      </p:sp>
      <p:sp>
        <p:nvSpPr>
          <p:cNvPr id="50" name="Suorakulmio 49"/>
          <p:cNvSpPr/>
          <p:nvPr/>
        </p:nvSpPr>
        <p:spPr>
          <a:xfrm>
            <a:off x="519070" y="1470864"/>
            <a:ext cx="5098062" cy="4840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Tekstiruutu 29"/>
          <p:cNvSpPr txBox="1"/>
          <p:nvPr/>
        </p:nvSpPr>
        <p:spPr>
          <a:xfrm>
            <a:off x="0" y="823603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>
                <a:solidFill>
                  <a:schemeClr val="tx1">
                    <a:lumMod val="75000"/>
                    <a:lumOff val="2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Mikä muuttuu yläkoulusta lukioon </a:t>
            </a:r>
            <a:r>
              <a:rPr lang="fi-FI" sz="2400">
                <a:solidFill>
                  <a:srgbClr val="008332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siirryttäessä?</a:t>
            </a:r>
          </a:p>
        </p:txBody>
      </p:sp>
      <p:sp>
        <p:nvSpPr>
          <p:cNvPr id="34" name="Tekstiruutu 33"/>
          <p:cNvSpPr txBox="1"/>
          <p:nvPr/>
        </p:nvSpPr>
        <p:spPr>
          <a:xfrm>
            <a:off x="1" y="6393786"/>
            <a:ext cx="63097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Kuopion Klassillinen lukio</a:t>
            </a:r>
          </a:p>
        </p:txBody>
      </p:sp>
      <p:sp>
        <p:nvSpPr>
          <p:cNvPr id="35" name="Tekstiruutu 34">
            <a:hlinkClick r:id="rId5"/>
          </p:cNvPr>
          <p:cNvSpPr txBox="1"/>
          <p:nvPr/>
        </p:nvSpPr>
        <p:spPr>
          <a:xfrm>
            <a:off x="1" y="6509202"/>
            <a:ext cx="63097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50">
                <a:solidFill>
                  <a:srgbClr val="00833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www.klassikka.onedu.fi</a:t>
            </a:r>
          </a:p>
        </p:txBody>
      </p:sp>
      <p:grpSp>
        <p:nvGrpSpPr>
          <p:cNvPr id="16" name="Ryhmä 15"/>
          <p:cNvGrpSpPr/>
          <p:nvPr/>
        </p:nvGrpSpPr>
        <p:grpSpPr>
          <a:xfrm>
            <a:off x="6312000" y="-1001949"/>
            <a:ext cx="6237919" cy="9170681"/>
            <a:chOff x="6312000" y="-1001949"/>
            <a:chExt cx="6223542" cy="9170681"/>
          </a:xfrm>
        </p:grpSpPr>
        <p:pic>
          <p:nvPicPr>
            <p:cNvPr id="9" name="Kuva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600" y="-942405"/>
              <a:ext cx="6132366" cy="8176488"/>
            </a:xfrm>
            <a:prstGeom prst="rect">
              <a:avLst/>
            </a:prstGeom>
          </p:spPr>
        </p:pic>
        <p:sp>
          <p:nvSpPr>
            <p:cNvPr id="24" name="Suorakulmio 23"/>
            <p:cNvSpPr/>
            <p:nvPr/>
          </p:nvSpPr>
          <p:spPr>
            <a:xfrm>
              <a:off x="6312000" y="-1001949"/>
              <a:ext cx="6223542" cy="9170681"/>
            </a:xfrm>
            <a:prstGeom prst="rect">
              <a:avLst/>
            </a:prstGeom>
            <a:solidFill>
              <a:srgbClr val="FFFFFF">
                <a:alpha val="3215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00F2DFE1-A3A2-4C14-A945-2ADF92AC6062}"/>
              </a:ext>
            </a:extLst>
          </p:cNvPr>
          <p:cNvCxnSpPr>
            <a:cxnSpLocks/>
          </p:cNvCxnSpPr>
          <p:nvPr/>
        </p:nvCxnSpPr>
        <p:spPr>
          <a:xfrm>
            <a:off x="12203748" y="-389862"/>
            <a:ext cx="0" cy="7346338"/>
          </a:xfrm>
          <a:prstGeom prst="line">
            <a:avLst/>
          </a:prstGeom>
          <a:ln w="571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48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6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6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600" fill="hold"/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600" fill="hold"/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600" fill="hold"/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600" fill="hold"/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6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600" fill="hold"/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600" fill="hold"/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iruutu 13"/>
          <p:cNvSpPr txBox="1"/>
          <p:nvPr/>
        </p:nvSpPr>
        <p:spPr>
          <a:xfrm>
            <a:off x="6964203" y="823603"/>
            <a:ext cx="5227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>
                <a:solidFill>
                  <a:schemeClr val="tx1">
                    <a:lumMod val="75000"/>
                    <a:lumOff val="2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Opiskelu </a:t>
            </a:r>
            <a:r>
              <a:rPr lang="fi-FI">
                <a:solidFill>
                  <a:srgbClr val="008332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lukiossa?</a:t>
            </a:r>
          </a:p>
        </p:txBody>
      </p:sp>
      <p:cxnSp>
        <p:nvCxnSpPr>
          <p:cNvPr id="4" name="Suora yhdysviiva 3"/>
          <p:cNvCxnSpPr/>
          <p:nvPr/>
        </p:nvCxnSpPr>
        <p:spPr>
          <a:xfrm>
            <a:off x="-109182" y="862652"/>
            <a:ext cx="12665122" cy="0"/>
          </a:xfrm>
          <a:prstGeom prst="line">
            <a:avLst/>
          </a:prstGeom>
          <a:ln w="190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Suorakulmio 49"/>
          <p:cNvSpPr/>
          <p:nvPr/>
        </p:nvSpPr>
        <p:spPr>
          <a:xfrm>
            <a:off x="0" y="-900752"/>
            <a:ext cx="13451306" cy="7758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2" name="Suora yhdysviiva 11"/>
          <p:cNvCxnSpPr>
            <a:cxnSpLocks/>
          </p:cNvCxnSpPr>
          <p:nvPr/>
        </p:nvCxnSpPr>
        <p:spPr>
          <a:xfrm>
            <a:off x="7508490" y="862652"/>
            <a:ext cx="716866" cy="0"/>
          </a:xfrm>
          <a:prstGeom prst="line">
            <a:avLst/>
          </a:prstGeom>
          <a:ln w="190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tsikko 1"/>
          <p:cNvSpPr txBox="1">
            <a:spLocks/>
          </p:cNvSpPr>
          <p:nvPr/>
        </p:nvSpPr>
        <p:spPr>
          <a:xfrm>
            <a:off x="6964203" y="-101476"/>
            <a:ext cx="5227797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b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Lukio-opiskelu</a:t>
            </a:r>
          </a:p>
        </p:txBody>
      </p:sp>
      <p:sp>
        <p:nvSpPr>
          <p:cNvPr id="13" name="Sisällön paikkamerkki 22"/>
          <p:cNvSpPr txBox="1">
            <a:spLocks/>
          </p:cNvSpPr>
          <p:nvPr/>
        </p:nvSpPr>
        <p:spPr>
          <a:xfrm>
            <a:off x="7508490" y="1725305"/>
            <a:ext cx="4531110" cy="40715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Clr>
                <a:schemeClr val="tx1">
                  <a:lumMod val="65000"/>
                  <a:lumOff val="35000"/>
                </a:schemeClr>
              </a:buClr>
              <a:buSzPct val="75000"/>
            </a:pPr>
            <a:r>
              <a:rPr lang="fi-FI" sz="3200">
                <a:latin typeface="Microsoft Yi Baiti" panose="03000500000000000000" pitchFamily="66" charset="0"/>
                <a:ea typeface="Microsoft Yi Baiti" panose="03000500000000000000" pitchFamily="66" charset="0"/>
              </a:rPr>
              <a:t>Kesto yleensä 3 vuotta</a:t>
            </a:r>
          </a:p>
          <a:p>
            <a:pPr lvl="1" fontAlgn="base">
              <a:buClr>
                <a:schemeClr val="tx1">
                  <a:lumMod val="65000"/>
                  <a:lumOff val="35000"/>
                </a:schemeClr>
              </a:buClr>
              <a:buSzPct val="75000"/>
            </a:pPr>
            <a:r>
              <a:rPr lang="fi-FI" sz="2800">
                <a:latin typeface="Microsoft Yi Baiti" panose="03000500000000000000" pitchFamily="66" charset="0"/>
                <a:ea typeface="Microsoft Yi Baiti" panose="03000500000000000000" pitchFamily="66" charset="0"/>
              </a:rPr>
              <a:t>Voi käydä 2-4 vuodessa</a:t>
            </a:r>
          </a:p>
          <a:p>
            <a:pPr fontAlgn="base">
              <a:buClr>
                <a:schemeClr val="tx1">
                  <a:lumMod val="65000"/>
                  <a:lumOff val="35000"/>
                </a:schemeClr>
              </a:buClr>
              <a:buSzPct val="75000"/>
            </a:pPr>
            <a:r>
              <a:rPr lang="fi-FI">
                <a:latin typeface="Microsoft Yi Baiti" panose="03000500000000000000" pitchFamily="66" charset="0"/>
                <a:ea typeface="Microsoft Yi Baiti" panose="03000500000000000000" pitchFamily="66" charset="0"/>
              </a:rPr>
              <a:t>Luokaton opiskelu</a:t>
            </a:r>
          </a:p>
          <a:p>
            <a:pPr fontAlgn="base">
              <a:buClr>
                <a:schemeClr val="tx1">
                  <a:lumMod val="65000"/>
                  <a:lumOff val="35000"/>
                </a:schemeClr>
              </a:buClr>
              <a:buSzPct val="75000"/>
            </a:pPr>
            <a:r>
              <a:rPr lang="fi-FI">
                <a:latin typeface="Microsoft Yi Baiti" panose="03000500000000000000" pitchFamily="66" charset="0"/>
                <a:ea typeface="Microsoft Yi Baiti" panose="03000500000000000000" pitchFamily="66" charset="0"/>
              </a:rPr>
              <a:t>Lukuvuodessa viisi jaksoa</a:t>
            </a:r>
          </a:p>
          <a:p>
            <a:pPr lvl="1" fontAlgn="base">
              <a:buClr>
                <a:schemeClr val="tx1">
                  <a:lumMod val="65000"/>
                  <a:lumOff val="35000"/>
                </a:schemeClr>
              </a:buClr>
              <a:buSzPct val="75000"/>
            </a:pPr>
            <a:r>
              <a:rPr lang="fi-FI">
                <a:latin typeface="Microsoft Yi Baiti" panose="03000500000000000000" pitchFamily="66" charset="0"/>
                <a:ea typeface="Microsoft Yi Baiti" panose="03000500000000000000" pitchFamily="66" charset="0"/>
              </a:rPr>
              <a:t>Jakson päätteeksi päättöviikko</a:t>
            </a:r>
          </a:p>
          <a:p>
            <a:pPr fontAlgn="base">
              <a:buClr>
                <a:schemeClr val="tx1">
                  <a:lumMod val="65000"/>
                  <a:lumOff val="35000"/>
                </a:schemeClr>
              </a:buClr>
              <a:buSzPct val="75000"/>
            </a:pPr>
            <a:r>
              <a:rPr lang="fi-FI">
                <a:latin typeface="Microsoft Yi Baiti" panose="03000500000000000000" pitchFamily="66" charset="0"/>
                <a:ea typeface="Microsoft Yi Baiti" panose="03000500000000000000" pitchFamily="66" charset="0"/>
              </a:rPr>
              <a:t>Yhden kurssin oppitunnit kolme kertaa viikossa</a:t>
            </a:r>
          </a:p>
          <a:p>
            <a:pPr fontAlgn="base">
              <a:buClr>
                <a:schemeClr val="tx1">
                  <a:lumMod val="65000"/>
                  <a:lumOff val="35000"/>
                </a:schemeClr>
              </a:buClr>
              <a:buSzPct val="75000"/>
            </a:pPr>
            <a:r>
              <a:rPr lang="fi-FI">
                <a:latin typeface="Microsoft Yi Baiti" panose="03000500000000000000" pitchFamily="66" charset="0"/>
                <a:ea typeface="Microsoft Yi Baiti" panose="03000500000000000000" pitchFamily="66" charset="0"/>
              </a:rPr>
              <a:t>Oppitunnit 75 minuuttia pitkiä</a:t>
            </a:r>
          </a:p>
        </p:txBody>
      </p:sp>
      <p:sp>
        <p:nvSpPr>
          <p:cNvPr id="15" name="Tekstiruutu 14"/>
          <p:cNvSpPr txBox="1"/>
          <p:nvPr/>
        </p:nvSpPr>
        <p:spPr>
          <a:xfrm>
            <a:off x="6964203" y="6393786"/>
            <a:ext cx="52277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Kuopion Klassillinen lukio</a:t>
            </a:r>
          </a:p>
        </p:txBody>
      </p:sp>
      <p:sp>
        <p:nvSpPr>
          <p:cNvPr id="16" name="Tekstiruutu 15">
            <a:hlinkClick r:id="rId3"/>
          </p:cNvPr>
          <p:cNvSpPr txBox="1"/>
          <p:nvPr/>
        </p:nvSpPr>
        <p:spPr>
          <a:xfrm>
            <a:off x="6964205" y="6509202"/>
            <a:ext cx="52277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50">
                <a:solidFill>
                  <a:srgbClr val="00833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www.klassikka.onedu.fi</a:t>
            </a:r>
          </a:p>
        </p:txBody>
      </p:sp>
      <p:pic>
        <p:nvPicPr>
          <p:cNvPr id="20" name="Kuva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6" r="9251"/>
          <a:stretch/>
        </p:blipFill>
        <p:spPr>
          <a:xfrm flipH="1">
            <a:off x="-109147" y="0"/>
            <a:ext cx="7073386" cy="7102901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" y="0"/>
            <a:ext cx="6977384" cy="6858000"/>
          </a:xfrm>
          <a:prstGeom prst="rect">
            <a:avLst/>
          </a:prstGeom>
        </p:spPr>
      </p:pic>
      <p:cxnSp>
        <p:nvCxnSpPr>
          <p:cNvPr id="17" name="Suora yhdysviiva 16">
            <a:extLst>
              <a:ext uri="{FF2B5EF4-FFF2-40B4-BE49-F238E27FC236}">
                <a16:creationId xmlns:a16="http://schemas.microsoft.com/office/drawing/2014/main" id="{F175DB51-6643-4EC0-8162-8172E10D0935}"/>
              </a:ext>
            </a:extLst>
          </p:cNvPr>
          <p:cNvCxnSpPr>
            <a:cxnSpLocks/>
          </p:cNvCxnSpPr>
          <p:nvPr/>
        </p:nvCxnSpPr>
        <p:spPr>
          <a:xfrm>
            <a:off x="1014" y="-101476"/>
            <a:ext cx="0" cy="7346338"/>
          </a:xfrm>
          <a:prstGeom prst="line">
            <a:avLst/>
          </a:prstGeom>
          <a:ln w="571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25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6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6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6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6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6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6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6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6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6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6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6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6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uora yhdysviiva 9"/>
          <p:cNvCxnSpPr/>
          <p:nvPr/>
        </p:nvCxnSpPr>
        <p:spPr>
          <a:xfrm>
            <a:off x="-109182" y="862652"/>
            <a:ext cx="12665122" cy="0"/>
          </a:xfrm>
          <a:prstGeom prst="line">
            <a:avLst/>
          </a:prstGeom>
          <a:ln w="190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tsikko 1"/>
          <p:cNvSpPr>
            <a:spLocks noGrp="1"/>
          </p:cNvSpPr>
          <p:nvPr>
            <p:ph type="title"/>
          </p:nvPr>
        </p:nvSpPr>
        <p:spPr>
          <a:xfrm>
            <a:off x="0" y="-101476"/>
            <a:ext cx="7048500" cy="1499616"/>
          </a:xfrm>
        </p:spPr>
        <p:txBody>
          <a:bodyPr/>
          <a:lstStyle/>
          <a:p>
            <a:pPr algn="ctr"/>
            <a:r>
              <a:rPr lang="fi-FI" b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Ainevalinnat</a:t>
            </a:r>
          </a:p>
        </p:txBody>
      </p:sp>
      <p:sp>
        <p:nvSpPr>
          <p:cNvPr id="23" name="Sisällön paikkamerkki 22"/>
          <p:cNvSpPr>
            <a:spLocks noGrp="1"/>
          </p:cNvSpPr>
          <p:nvPr>
            <p:ph idx="1"/>
          </p:nvPr>
        </p:nvSpPr>
        <p:spPr>
          <a:xfrm>
            <a:off x="645692" y="1351657"/>
            <a:ext cx="5771149" cy="4591754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75000"/>
            </a:pPr>
            <a:r>
              <a:rPr lang="x-none" sz="2300">
                <a:latin typeface="Microsoft Yi Baiti" panose="03000500000000000000" pitchFamily="66" charset="0"/>
                <a:ea typeface="Microsoft Yi Baiti" panose="03000500000000000000" pitchFamily="66" charset="0"/>
              </a:rPr>
              <a:t>On hyvä pohtia ajoissa, mitä haluaa opiskella ja valitseeko laajempia opintoja</a:t>
            </a:r>
            <a:r>
              <a:rPr lang="fi-FI" sz="2300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lvl="1" fontAlgn="base">
              <a:buClr>
                <a:schemeClr val="tx1">
                  <a:lumMod val="75000"/>
                  <a:lumOff val="25000"/>
                </a:schemeClr>
              </a:buClr>
              <a:buSzPct val="75000"/>
            </a:pPr>
            <a:r>
              <a:rPr lang="x-none" sz="2300">
                <a:latin typeface="Microsoft Yi Baiti" panose="03000500000000000000" pitchFamily="66" charset="0"/>
                <a:ea typeface="Microsoft Yi Baiti" panose="03000500000000000000" pitchFamily="66" charset="0"/>
              </a:rPr>
              <a:t>Pitkä/lyhyt matikka/fysiikka/kemia yms...</a:t>
            </a:r>
            <a:r>
              <a:rPr lang="fi-FI" sz="2300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75000"/>
            </a:pPr>
            <a:r>
              <a:rPr lang="x-none" sz="2300">
                <a:latin typeface="Microsoft Yi Baiti" panose="03000500000000000000" pitchFamily="66" charset="0"/>
                <a:ea typeface="Microsoft Yi Baiti" panose="03000500000000000000" pitchFamily="66" charset="0"/>
              </a:rPr>
              <a:t>Monia kielivaihtoehtoja</a:t>
            </a:r>
            <a:r>
              <a:rPr lang="fi-FI" sz="2300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lvl="1" fontAlgn="base">
              <a:buClr>
                <a:schemeClr val="tx1">
                  <a:lumMod val="75000"/>
                  <a:lumOff val="25000"/>
                </a:schemeClr>
              </a:buClr>
              <a:buSzPct val="75000"/>
            </a:pPr>
            <a:r>
              <a:rPr lang="x-none" sz="2300">
                <a:latin typeface="Microsoft Yi Baiti" panose="03000500000000000000" pitchFamily="66" charset="0"/>
                <a:ea typeface="Microsoft Yi Baiti" panose="03000500000000000000" pitchFamily="66" charset="0"/>
              </a:rPr>
              <a:t>Latina, japani, ranska</a:t>
            </a:r>
            <a:r>
              <a:rPr lang="fi-FI" sz="2300">
                <a:latin typeface="Microsoft Yi Baiti" panose="03000500000000000000" pitchFamily="66" charset="0"/>
                <a:ea typeface="Microsoft Yi Baiti" panose="03000500000000000000" pitchFamily="66" charset="0"/>
              </a:rPr>
              <a:t>, espanja </a:t>
            </a:r>
            <a:r>
              <a:rPr lang="x-none" sz="2300">
                <a:latin typeface="Microsoft Yi Baiti" panose="03000500000000000000" pitchFamily="66" charset="0"/>
                <a:ea typeface="Microsoft Yi Baiti" panose="03000500000000000000" pitchFamily="66" charset="0"/>
              </a:rPr>
              <a:t>...</a:t>
            </a:r>
            <a:r>
              <a:rPr lang="fi-FI" sz="2300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75000"/>
            </a:pPr>
            <a:r>
              <a:rPr lang="x-none" sz="2300">
                <a:latin typeface="Microsoft Yi Baiti" panose="03000500000000000000" pitchFamily="66" charset="0"/>
                <a:ea typeface="Microsoft Yi Baiti" panose="03000500000000000000" pitchFamily="66" charset="0"/>
              </a:rPr>
              <a:t>Pakollisia kursseja 47-51, syventäviä väh. 10, loput valinnaisia</a:t>
            </a:r>
            <a:r>
              <a:rPr lang="fi-FI" sz="2300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lvl="1" fontAlgn="base">
              <a:buClr>
                <a:schemeClr val="tx1">
                  <a:lumMod val="75000"/>
                  <a:lumOff val="25000"/>
                </a:schemeClr>
              </a:buClr>
              <a:buSzPct val="75000"/>
            </a:pPr>
            <a:r>
              <a:rPr lang="x-none" sz="2300">
                <a:latin typeface="Microsoft Yi Baiti" panose="03000500000000000000" pitchFamily="66" charset="0"/>
                <a:ea typeface="Microsoft Yi Baiti" panose="03000500000000000000" pitchFamily="66" charset="0"/>
              </a:rPr>
              <a:t>Yhteensä </a:t>
            </a:r>
            <a:r>
              <a:rPr lang="x-none" sz="2300" b="1">
                <a:latin typeface="Microsoft Yi Baiti" panose="03000500000000000000" pitchFamily="66" charset="0"/>
                <a:ea typeface="Microsoft Yi Baiti" panose="03000500000000000000" pitchFamily="66" charset="0"/>
              </a:rPr>
              <a:t>75</a:t>
            </a:r>
            <a:r>
              <a:rPr lang="x-none" sz="2300">
                <a:latin typeface="Microsoft Yi Baiti" panose="03000500000000000000" pitchFamily="66" charset="0"/>
                <a:ea typeface="Microsoft Yi Baiti" panose="03000500000000000000" pitchFamily="66" charset="0"/>
              </a:rPr>
              <a:t> kurssia</a:t>
            </a:r>
            <a:r>
              <a:rPr lang="fi-FI" sz="2300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lvl="1" fontAlgn="base">
              <a:buClr>
                <a:schemeClr val="tx1">
                  <a:lumMod val="75000"/>
                  <a:lumOff val="25000"/>
                </a:schemeClr>
              </a:buClr>
              <a:buSzPct val="75000"/>
            </a:pPr>
            <a:r>
              <a:rPr lang="fi-FI" sz="2300">
                <a:latin typeface="Microsoft Yi Baiti" panose="03000500000000000000" pitchFamily="66" charset="0"/>
                <a:ea typeface="Microsoft Yi Baiti" panose="03000500000000000000" pitchFamily="66" charset="0"/>
              </a:rPr>
              <a:t>Suositeltu kurssimäärä vuosittain: n. 30 ensimmäisenä ja toisena opintovuonna, 15 viimeisenä vuonna​</a:t>
            </a:r>
          </a:p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75000"/>
            </a:pPr>
            <a:r>
              <a:rPr lang="x-none" sz="2300">
                <a:latin typeface="Microsoft Yi Baiti" panose="03000500000000000000" pitchFamily="66" charset="0"/>
                <a:ea typeface="Microsoft Yi Baiti" panose="03000500000000000000" pitchFamily="66" charset="0"/>
              </a:rPr>
              <a:t>Paljon valinnaisia kursseja</a:t>
            </a:r>
            <a:r>
              <a:rPr lang="fi-FI" sz="2300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75000"/>
            </a:pPr>
            <a:r>
              <a:rPr lang="x-none" sz="2300">
                <a:latin typeface="Microsoft Yi Baiti" panose="03000500000000000000" pitchFamily="66" charset="0"/>
                <a:ea typeface="Microsoft Yi Baiti" panose="03000500000000000000" pitchFamily="66" charset="0"/>
              </a:rPr>
              <a:t>Voi myös ottaa kursseja muista oppilaitoksista</a:t>
            </a:r>
            <a:r>
              <a:rPr lang="fi-FI" sz="2300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</p:txBody>
      </p:sp>
      <p:sp>
        <p:nvSpPr>
          <p:cNvPr id="50" name="Suorakulmio 49"/>
          <p:cNvSpPr/>
          <p:nvPr/>
        </p:nvSpPr>
        <p:spPr>
          <a:xfrm>
            <a:off x="7044905" y="-900752"/>
            <a:ext cx="6406401" cy="7758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Tekstiruutu 29"/>
          <p:cNvSpPr txBox="1"/>
          <p:nvPr/>
        </p:nvSpPr>
        <p:spPr>
          <a:xfrm>
            <a:off x="0" y="823603"/>
            <a:ext cx="7048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>
                <a:solidFill>
                  <a:schemeClr val="tx1">
                    <a:lumMod val="75000"/>
                    <a:lumOff val="2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Mitä on hyvä ottaa huomioon oppiainevalintoja </a:t>
            </a:r>
            <a:r>
              <a:rPr lang="fi-FI">
                <a:solidFill>
                  <a:srgbClr val="008332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pohtiessa?</a:t>
            </a:r>
          </a:p>
        </p:txBody>
      </p:sp>
      <p:sp>
        <p:nvSpPr>
          <p:cNvPr id="34" name="Tekstiruutu 33"/>
          <p:cNvSpPr txBox="1"/>
          <p:nvPr/>
        </p:nvSpPr>
        <p:spPr>
          <a:xfrm>
            <a:off x="0" y="6393786"/>
            <a:ext cx="7048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Kuopion Klassillinen lukio</a:t>
            </a:r>
          </a:p>
        </p:txBody>
      </p:sp>
      <p:sp>
        <p:nvSpPr>
          <p:cNvPr id="35" name="Tekstiruutu 34">
            <a:hlinkClick r:id="rId3"/>
          </p:cNvPr>
          <p:cNvSpPr txBox="1"/>
          <p:nvPr/>
        </p:nvSpPr>
        <p:spPr>
          <a:xfrm>
            <a:off x="0" y="6509202"/>
            <a:ext cx="7048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50">
                <a:solidFill>
                  <a:srgbClr val="00833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www.klassikka.onedu.fi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499" y="-1"/>
            <a:ext cx="51435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2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6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6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6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6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6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6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6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6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6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6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600" fill="hold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600" fill="hold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600" fill="hold"/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600" fill="hold"/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1" b="151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uorakulmio 10"/>
          <p:cNvSpPr/>
          <p:nvPr/>
        </p:nvSpPr>
        <p:spPr>
          <a:xfrm>
            <a:off x="-109182" y="-101476"/>
            <a:ext cx="12349360" cy="7294232"/>
          </a:xfrm>
          <a:prstGeom prst="rect">
            <a:avLst/>
          </a:prstGeom>
          <a:solidFill>
            <a:srgbClr val="FFFFFF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Suorakulmio 13"/>
          <p:cNvSpPr/>
          <p:nvPr/>
        </p:nvSpPr>
        <p:spPr>
          <a:xfrm>
            <a:off x="-1248120" y="-900752"/>
            <a:ext cx="8515194" cy="9010036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  <a:effectLst>
            <a:softEdge rad="533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Sisällön paikkamerkki 22"/>
          <p:cNvSpPr>
            <a:spLocks noGrp="1"/>
          </p:cNvSpPr>
          <p:nvPr>
            <p:ph idx="1"/>
          </p:nvPr>
        </p:nvSpPr>
        <p:spPr>
          <a:xfrm>
            <a:off x="1126958" y="1499616"/>
            <a:ext cx="4792579" cy="4559414"/>
          </a:xfrm>
        </p:spPr>
        <p:txBody>
          <a:bodyPr>
            <a:normAutofit fontScale="92500" lnSpcReduction="20000"/>
          </a:bodyPr>
          <a:lstStyle/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70000"/>
            </a:pPr>
            <a:r>
              <a:rPr lang="fi-FI">
                <a:latin typeface="Microsoft Yi Baiti" panose="03000500000000000000" pitchFamily="66" charset="0"/>
                <a:ea typeface="Microsoft Yi Baiti" panose="03000500000000000000" pitchFamily="66" charset="0"/>
              </a:rPr>
              <a:t>Jakson lopussa</a:t>
            </a:r>
          </a:p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70000"/>
            </a:pPr>
            <a:r>
              <a:rPr lang="x-none">
                <a:latin typeface="Microsoft Yi Baiti" panose="03000500000000000000" pitchFamily="66" charset="0"/>
                <a:ea typeface="Microsoft Yi Baiti" panose="03000500000000000000" pitchFamily="66" charset="0"/>
              </a:rPr>
              <a:t>Päättöviikolla tehdään jokin kurssin päättävä, arvioitava näyte</a:t>
            </a:r>
            <a:r>
              <a:rPr lang="fi-FI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lvl="1" fontAlgn="base">
              <a:buClr>
                <a:schemeClr val="tx1">
                  <a:lumMod val="75000"/>
                  <a:lumOff val="25000"/>
                </a:schemeClr>
              </a:buClr>
              <a:buSzPct val="70000"/>
            </a:pPr>
            <a:r>
              <a:rPr lang="fi-FI" sz="2800">
                <a:latin typeface="Microsoft Yi Baiti" panose="03000500000000000000" pitchFamily="66" charset="0"/>
                <a:ea typeface="Microsoft Yi Baiti" panose="03000500000000000000" pitchFamily="66" charset="0"/>
              </a:rPr>
              <a:t>Esim. k</a:t>
            </a:r>
            <a:r>
              <a:rPr lang="x-none" sz="2800">
                <a:latin typeface="Microsoft Yi Baiti" panose="03000500000000000000" pitchFamily="66" charset="0"/>
                <a:ea typeface="Microsoft Yi Baiti" panose="03000500000000000000" pitchFamily="66" charset="0"/>
              </a:rPr>
              <a:t>oe, essee, esitelmä, itsearviointi, vierailu</a:t>
            </a:r>
            <a:r>
              <a:rPr lang="fi-FI" sz="2800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70000"/>
            </a:pPr>
            <a:r>
              <a:rPr lang="x-none">
                <a:latin typeface="Microsoft Yi Baiti" panose="03000500000000000000" pitchFamily="66" charset="0"/>
                <a:ea typeface="Microsoft Yi Baiti" panose="03000500000000000000" pitchFamily="66" charset="0"/>
              </a:rPr>
              <a:t>Yhtenä päivänä kerrallaan yhden johtonumeron päättöpäivä</a:t>
            </a:r>
            <a:r>
              <a:rPr lang="fi-FI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  <a:p>
            <a:pPr lvl="1" fontAlgn="base">
              <a:buClr>
                <a:schemeClr val="tx1">
                  <a:lumMod val="75000"/>
                  <a:lumOff val="25000"/>
                </a:schemeClr>
              </a:buClr>
              <a:buSzPct val="70000"/>
            </a:pPr>
            <a:r>
              <a:rPr lang="x-none" sz="2800">
                <a:latin typeface="Microsoft Yi Baiti" panose="03000500000000000000" pitchFamily="66" charset="0"/>
                <a:ea typeface="Microsoft Yi Baiti" panose="03000500000000000000" pitchFamily="66" charset="0"/>
              </a:rPr>
              <a:t>Päättöpäivät etenevät johtonumeroiden mukaisesti</a:t>
            </a:r>
            <a:r>
              <a:rPr lang="fi-FI" sz="2800">
                <a:latin typeface="Microsoft Yi Baiti" panose="03000500000000000000" pitchFamily="66" charset="0"/>
                <a:ea typeface="Microsoft Yi Baiti" panose="03000500000000000000" pitchFamily="66" charset="0"/>
              </a:rPr>
              <a:t> </a:t>
            </a:r>
            <a:r>
              <a:rPr lang="x-none" sz="2800">
                <a:latin typeface="Microsoft Yi Baiti" panose="03000500000000000000" pitchFamily="66" charset="0"/>
                <a:ea typeface="Microsoft Yi Baiti" panose="03000500000000000000" pitchFamily="66" charset="0"/>
              </a:rPr>
              <a:t>alkaen jn2</a:t>
            </a:r>
            <a:r>
              <a:rPr lang="x-none">
                <a:latin typeface="Microsoft Yi Baiti" panose="03000500000000000000" pitchFamily="66" charset="0"/>
                <a:ea typeface="Microsoft Yi Baiti" panose="03000500000000000000" pitchFamily="66" charset="0"/>
              </a:rPr>
              <a:t>.</a:t>
            </a:r>
            <a:r>
              <a:rPr lang="fi-FI">
                <a:latin typeface="Microsoft Yi Baiti" panose="03000500000000000000" pitchFamily="66" charset="0"/>
                <a:ea typeface="Microsoft Yi Baiti" panose="03000500000000000000" pitchFamily="66" charset="0"/>
              </a:rPr>
              <a:t>​ </a:t>
            </a:r>
          </a:p>
          <a:p>
            <a:pPr fontAlgn="base">
              <a:buClr>
                <a:schemeClr val="tx1">
                  <a:lumMod val="75000"/>
                  <a:lumOff val="25000"/>
                </a:schemeClr>
              </a:buClr>
              <a:buSzPct val="70000"/>
            </a:pPr>
            <a:r>
              <a:rPr lang="x-none">
                <a:latin typeface="Microsoft Yi Baiti" panose="03000500000000000000" pitchFamily="66" charset="0"/>
                <a:ea typeface="Microsoft Yi Baiti" panose="03000500000000000000" pitchFamily="66" charset="0"/>
              </a:rPr>
              <a:t>Päättöpäivälle aikaa on varattu klo 9-14 ja opettajat voivat käyttää</a:t>
            </a:r>
            <a:r>
              <a:rPr lang="fi-FI">
                <a:latin typeface="Microsoft Yi Baiti" panose="03000500000000000000" pitchFamily="66" charset="0"/>
                <a:ea typeface="Microsoft Yi Baiti" panose="03000500000000000000" pitchFamily="66" charset="0"/>
              </a:rPr>
              <a:t> sen</a:t>
            </a:r>
            <a:r>
              <a:rPr lang="x-none">
                <a:latin typeface="Microsoft Yi Baiti" panose="03000500000000000000" pitchFamily="66" charset="0"/>
                <a:ea typeface="Microsoft Yi Baiti" panose="03000500000000000000" pitchFamily="66" charset="0"/>
              </a:rPr>
              <a:t> haluamallaan tavalla </a:t>
            </a:r>
            <a:r>
              <a:rPr lang="fi-FI">
                <a:latin typeface="Microsoft Yi Baiti" panose="03000500000000000000" pitchFamily="66" charset="0"/>
                <a:ea typeface="Microsoft Yi Baiti" panose="03000500000000000000" pitchFamily="66" charset="0"/>
              </a:rPr>
              <a:t>​</a:t>
            </a:r>
          </a:p>
        </p:txBody>
      </p:sp>
      <p:sp>
        <p:nvSpPr>
          <p:cNvPr id="50" name="Suorakulmio 49"/>
          <p:cNvSpPr/>
          <p:nvPr/>
        </p:nvSpPr>
        <p:spPr>
          <a:xfrm>
            <a:off x="0" y="-900752"/>
            <a:ext cx="13451306" cy="7758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Tekstiruutu 33"/>
          <p:cNvSpPr txBox="1"/>
          <p:nvPr/>
        </p:nvSpPr>
        <p:spPr>
          <a:xfrm>
            <a:off x="4300538" y="6393786"/>
            <a:ext cx="3590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Kuopion Klassillinen lukio</a:t>
            </a:r>
          </a:p>
        </p:txBody>
      </p:sp>
      <p:sp>
        <p:nvSpPr>
          <p:cNvPr id="35" name="Tekstiruutu 34">
            <a:hlinkClick r:id="rId4"/>
          </p:cNvPr>
          <p:cNvSpPr txBox="1"/>
          <p:nvPr/>
        </p:nvSpPr>
        <p:spPr>
          <a:xfrm>
            <a:off x="4300538" y="6509202"/>
            <a:ext cx="35909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50">
                <a:solidFill>
                  <a:srgbClr val="00833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www.klassikka.onedu.fi</a:t>
            </a:r>
          </a:p>
        </p:txBody>
      </p:sp>
      <p:sp>
        <p:nvSpPr>
          <p:cNvPr id="15" name="Suorakulmio 14"/>
          <p:cNvSpPr/>
          <p:nvPr/>
        </p:nvSpPr>
        <p:spPr>
          <a:xfrm>
            <a:off x="5243487" y="-577516"/>
            <a:ext cx="3419145" cy="2665106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  <a:effectLst>
            <a:softEdge rad="533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Otsikko 1"/>
          <p:cNvSpPr>
            <a:spLocks noGrp="1"/>
          </p:cNvSpPr>
          <p:nvPr>
            <p:ph type="title"/>
          </p:nvPr>
        </p:nvSpPr>
        <p:spPr>
          <a:xfrm>
            <a:off x="1395558" y="-101476"/>
            <a:ext cx="9400884" cy="1499616"/>
          </a:xfrm>
        </p:spPr>
        <p:txBody>
          <a:bodyPr/>
          <a:lstStyle/>
          <a:p>
            <a:pPr algn="ctr"/>
            <a:r>
              <a:rPr lang="fi-FI" b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Päättöviikko</a:t>
            </a:r>
          </a:p>
        </p:txBody>
      </p:sp>
      <p:sp>
        <p:nvSpPr>
          <p:cNvPr id="30" name="Tekstiruutu 29"/>
          <p:cNvSpPr txBox="1"/>
          <p:nvPr/>
        </p:nvSpPr>
        <p:spPr>
          <a:xfrm>
            <a:off x="4300538" y="823603"/>
            <a:ext cx="359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>
                <a:solidFill>
                  <a:schemeClr val="tx1">
                    <a:lumMod val="75000"/>
                    <a:lumOff val="2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Mikä on </a:t>
            </a:r>
            <a:r>
              <a:rPr lang="fi-FI">
                <a:solidFill>
                  <a:srgbClr val="008332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päättöviikko?</a:t>
            </a:r>
          </a:p>
        </p:txBody>
      </p:sp>
      <p:cxnSp>
        <p:nvCxnSpPr>
          <p:cNvPr id="10" name="Suora yhdysviiva 9"/>
          <p:cNvCxnSpPr/>
          <p:nvPr/>
        </p:nvCxnSpPr>
        <p:spPr>
          <a:xfrm>
            <a:off x="-109182" y="862652"/>
            <a:ext cx="12665122" cy="0"/>
          </a:xfrm>
          <a:prstGeom prst="line">
            <a:avLst/>
          </a:prstGeom>
          <a:ln w="190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20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uora yhdysviiva 3"/>
          <p:cNvCxnSpPr/>
          <p:nvPr/>
        </p:nvCxnSpPr>
        <p:spPr>
          <a:xfrm>
            <a:off x="-109182" y="862652"/>
            <a:ext cx="12665122" cy="0"/>
          </a:xfrm>
          <a:prstGeom prst="line">
            <a:avLst/>
          </a:prstGeom>
          <a:ln w="190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Suorakulmio 1030"/>
          <p:cNvSpPr/>
          <p:nvPr/>
        </p:nvSpPr>
        <p:spPr>
          <a:xfrm>
            <a:off x="1255643" y="2047070"/>
            <a:ext cx="4841645" cy="3049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Otsikko 1"/>
          <p:cNvSpPr>
            <a:spLocks noGrp="1"/>
          </p:cNvSpPr>
          <p:nvPr>
            <p:ph type="title"/>
          </p:nvPr>
        </p:nvSpPr>
        <p:spPr>
          <a:xfrm>
            <a:off x="1395558" y="-101476"/>
            <a:ext cx="9400884" cy="1499616"/>
          </a:xfrm>
        </p:spPr>
        <p:txBody>
          <a:bodyPr/>
          <a:lstStyle/>
          <a:p>
            <a:pPr algn="ctr"/>
            <a:r>
              <a:rPr lang="fi-FI" b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Koulutyöskentelyn sähköistyminen</a:t>
            </a:r>
          </a:p>
        </p:txBody>
      </p:sp>
      <p:sp>
        <p:nvSpPr>
          <p:cNvPr id="23" name="Sisällön paikkamerkki 22"/>
          <p:cNvSpPr>
            <a:spLocks noGrp="1"/>
          </p:cNvSpPr>
          <p:nvPr>
            <p:ph idx="1"/>
          </p:nvPr>
        </p:nvSpPr>
        <p:spPr>
          <a:xfrm>
            <a:off x="7051508" y="1945624"/>
            <a:ext cx="4686301" cy="3580024"/>
          </a:xfrm>
        </p:spPr>
        <p:txBody>
          <a:bodyPr>
            <a:normAutofit fontScale="85000" lnSpcReduction="20000"/>
          </a:bodyPr>
          <a:lstStyle/>
          <a:p>
            <a:pPr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fi-FI"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Tietokoneet mukana tunneilla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fi-FI"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Sähköisten oppimisympäristöjen hyödyntäminen (Esim. </a:t>
            </a:r>
            <a:r>
              <a:rPr lang="fi-FI" err="1">
                <a:solidFill>
                  <a:srgbClr val="000000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  <a:hlinkClick r:id="rId3"/>
              </a:rPr>
              <a:t>OnEdu</a:t>
            </a:r>
            <a:r>
              <a:rPr lang="fi-FI">
                <a:solidFill>
                  <a:srgbClr val="000000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) 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fi-FI">
                <a:solidFill>
                  <a:srgbClr val="000000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Tuntitallenteet (</a:t>
            </a:r>
            <a:r>
              <a:rPr lang="fi-FI">
                <a:solidFill>
                  <a:srgbClr val="000000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  <a:hlinkClick r:id="rId4"/>
              </a:rPr>
              <a:t>Kurssi TV</a:t>
            </a:r>
            <a:r>
              <a:rPr lang="fi-FI">
                <a:solidFill>
                  <a:srgbClr val="000000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)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fi-FI"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Mahdollisuus sähköisiin digikirjoihin</a:t>
            </a:r>
            <a:endParaRPr lang="fi-FI">
              <a:solidFill>
                <a:srgbClr val="000000"/>
              </a:solidFill>
              <a:latin typeface="Microsoft Yi Baiti" panose="03000500000000000000" pitchFamily="66" charset="0"/>
              <a:ea typeface="Microsoft Yi Baiti" panose="03000500000000000000" pitchFamily="66" charset="0"/>
              <a:cs typeface="Lato Thin" panose="020F0502020204030203" pitchFamily="34" charset="0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fi-FI">
                <a:solidFill>
                  <a:srgbClr val="000000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Osa kurssikokeista tehdään sähköisesti (esim. </a:t>
            </a:r>
            <a:r>
              <a:rPr lang="fi-FI">
                <a:solidFill>
                  <a:srgbClr val="000000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  <a:hlinkClick r:id="rId5"/>
              </a:rPr>
              <a:t>Abitti-koeympäristö</a:t>
            </a:r>
            <a:r>
              <a:rPr lang="fi-FI">
                <a:solidFill>
                  <a:srgbClr val="000000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)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fi-FI">
                <a:solidFill>
                  <a:srgbClr val="000000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Ylioppilaskirjoitukset sähköistyvät, joten kaikki YO-kirjoitukset tehdään sähköisesti</a:t>
            </a:r>
          </a:p>
          <a:p>
            <a:pPr marL="0" indent="0">
              <a:buNone/>
            </a:pPr>
            <a:endParaRPr lang="fi-FI"/>
          </a:p>
        </p:txBody>
      </p:sp>
      <p:pic>
        <p:nvPicPr>
          <p:cNvPr id="39" name="Kuva 38"/>
          <p:cNvPicPr>
            <a:picLocks noChangeAspect="1"/>
          </p:cNvPicPr>
          <p:nvPr/>
        </p:nvPicPr>
        <p:blipFill rotWithShape="1">
          <a:blip r:embed="rId6"/>
          <a:srcRect l="5128" r="6015"/>
          <a:stretch/>
        </p:blipFill>
        <p:spPr>
          <a:xfrm>
            <a:off x="1203654" y="2067847"/>
            <a:ext cx="4935793" cy="2974512"/>
          </a:xfrm>
          <a:prstGeom prst="rect">
            <a:avLst/>
          </a:prstGeom>
        </p:spPr>
      </p:pic>
      <p:pic>
        <p:nvPicPr>
          <p:cNvPr id="40" name="Kuva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0903" y="2048079"/>
            <a:ext cx="4943481" cy="3066657"/>
          </a:xfrm>
          <a:prstGeom prst="rect">
            <a:avLst/>
          </a:prstGeom>
        </p:spPr>
      </p:pic>
      <p:pic>
        <p:nvPicPr>
          <p:cNvPr id="41" name="Kuva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6847" y="2054069"/>
            <a:ext cx="4943481" cy="3066657"/>
          </a:xfrm>
          <a:prstGeom prst="rect">
            <a:avLst/>
          </a:prstGeom>
        </p:spPr>
      </p:pic>
      <p:pic>
        <p:nvPicPr>
          <p:cNvPr id="42" name="Kuva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0903" y="2048079"/>
            <a:ext cx="4943481" cy="3066657"/>
          </a:xfrm>
          <a:prstGeom prst="rect">
            <a:avLst/>
          </a:prstGeom>
        </p:spPr>
      </p:pic>
      <p:pic>
        <p:nvPicPr>
          <p:cNvPr id="43" name="Kuva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3097" y="2051074"/>
            <a:ext cx="4943481" cy="3066657"/>
          </a:xfrm>
          <a:prstGeom prst="rect">
            <a:avLst/>
          </a:prstGeom>
        </p:spPr>
      </p:pic>
      <p:pic>
        <p:nvPicPr>
          <p:cNvPr id="44" name="Kuva 43"/>
          <p:cNvPicPr>
            <a:picLocks noChangeAspect="1"/>
          </p:cNvPicPr>
          <p:nvPr/>
        </p:nvPicPr>
        <p:blipFill rotWithShape="1">
          <a:blip r:embed="rId11"/>
          <a:srcRect l="12743" t="6380" r="12098" b="12362"/>
          <a:stretch/>
        </p:blipFill>
        <p:spPr>
          <a:xfrm>
            <a:off x="1210683" y="2039148"/>
            <a:ext cx="4935791" cy="3066657"/>
          </a:xfrm>
          <a:prstGeom prst="rect">
            <a:avLst/>
          </a:prstGeom>
        </p:spPr>
      </p:pic>
      <p:pic>
        <p:nvPicPr>
          <p:cNvPr id="45" name="Kuva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0597" y="2039148"/>
            <a:ext cx="4943481" cy="3066657"/>
          </a:xfrm>
          <a:prstGeom prst="rect">
            <a:avLst/>
          </a:prstGeom>
        </p:spPr>
      </p:pic>
      <p:pic>
        <p:nvPicPr>
          <p:cNvPr id="46" name="Kuva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99427" y="2170898"/>
            <a:ext cx="4508949" cy="2796247"/>
          </a:xfrm>
          <a:prstGeom prst="rect">
            <a:avLst/>
          </a:prstGeom>
        </p:spPr>
      </p:pic>
      <p:pic>
        <p:nvPicPr>
          <p:cNvPr id="57" name="Sisällön paikkamerkki 3" descr="Kuva, joka sisältää kohteen sisä, henkilö, seinä, näkymä&#10;&#10;Kuvaus luotu, erittäin korkea luotettavuus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5" b="4543"/>
          <a:stretch/>
        </p:blipFill>
        <p:spPr>
          <a:xfrm>
            <a:off x="1228187" y="2032959"/>
            <a:ext cx="4967936" cy="3051323"/>
          </a:xfrm>
          <a:prstGeom prst="rect">
            <a:avLst/>
          </a:prstGeom>
        </p:spPr>
      </p:pic>
      <p:sp>
        <p:nvSpPr>
          <p:cNvPr id="50" name="Suorakulmio 49"/>
          <p:cNvSpPr/>
          <p:nvPr/>
        </p:nvSpPr>
        <p:spPr>
          <a:xfrm>
            <a:off x="0" y="-900752"/>
            <a:ext cx="13451306" cy="7758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9" name="Picture 4" descr="Kuvahaun tulos haulle laptop png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9" y="1896720"/>
            <a:ext cx="6229351" cy="358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4300538" y="798202"/>
            <a:ext cx="359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>
                <a:solidFill>
                  <a:schemeClr val="tx1">
                    <a:lumMod val="75000"/>
                    <a:lumOff val="2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Tietotekniikan käyttö </a:t>
            </a:r>
            <a:r>
              <a:rPr lang="fi-FI">
                <a:solidFill>
                  <a:srgbClr val="008332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opiskelussa</a:t>
            </a:r>
          </a:p>
        </p:txBody>
      </p:sp>
      <p:sp>
        <p:nvSpPr>
          <p:cNvPr id="24" name="Tekstiruutu 23"/>
          <p:cNvSpPr txBox="1"/>
          <p:nvPr/>
        </p:nvSpPr>
        <p:spPr>
          <a:xfrm>
            <a:off x="4300538" y="6393786"/>
            <a:ext cx="3590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Kuopion Klassillinen lukio</a:t>
            </a:r>
          </a:p>
        </p:txBody>
      </p:sp>
      <p:sp>
        <p:nvSpPr>
          <p:cNvPr id="25" name="Tekstiruutu 24">
            <a:hlinkClick r:id="rId17"/>
          </p:cNvPr>
          <p:cNvSpPr txBox="1"/>
          <p:nvPr/>
        </p:nvSpPr>
        <p:spPr>
          <a:xfrm>
            <a:off x="4300538" y="6509202"/>
            <a:ext cx="35909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50">
                <a:solidFill>
                  <a:srgbClr val="00833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www.klassikka.onedu.fi</a:t>
            </a:r>
          </a:p>
        </p:txBody>
      </p:sp>
    </p:spTree>
    <p:extLst>
      <p:ext uri="{BB962C8B-B14F-4D97-AF65-F5344CB8AC3E}">
        <p14:creationId xmlns:p14="http://schemas.microsoft.com/office/powerpoint/2010/main" val="55391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6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uora yhdysviiva 9"/>
          <p:cNvCxnSpPr/>
          <p:nvPr/>
        </p:nvCxnSpPr>
        <p:spPr>
          <a:xfrm>
            <a:off x="-109182" y="862652"/>
            <a:ext cx="12665122" cy="0"/>
          </a:xfrm>
          <a:prstGeom prst="line">
            <a:avLst/>
          </a:prstGeom>
          <a:ln w="190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tsikko 1"/>
          <p:cNvSpPr>
            <a:spLocks noGrp="1"/>
          </p:cNvSpPr>
          <p:nvPr>
            <p:ph type="title"/>
          </p:nvPr>
        </p:nvSpPr>
        <p:spPr>
          <a:xfrm>
            <a:off x="1395558" y="-101476"/>
            <a:ext cx="9400884" cy="1499616"/>
          </a:xfrm>
        </p:spPr>
        <p:txBody>
          <a:bodyPr/>
          <a:lstStyle/>
          <a:p>
            <a:pPr algn="ctr"/>
            <a:r>
              <a:rPr lang="fi-FI" b="1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Ylioppilaskirjoitukset</a:t>
            </a:r>
          </a:p>
        </p:txBody>
      </p:sp>
      <p:sp>
        <p:nvSpPr>
          <p:cNvPr id="23" name="Sisällön paikkamerkki 22"/>
          <p:cNvSpPr>
            <a:spLocks noGrp="1"/>
          </p:cNvSpPr>
          <p:nvPr>
            <p:ph idx="1"/>
          </p:nvPr>
        </p:nvSpPr>
        <p:spPr>
          <a:xfrm>
            <a:off x="1126958" y="1810240"/>
            <a:ext cx="5325020" cy="3676145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fi-FI"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Kaksi kertaa vuodessa: syksyisin ja alkukeväällä</a:t>
            </a:r>
            <a:endParaRPr lang="fi-FI"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fi-FI"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Voi hajauttaa kolmeen kertaan</a:t>
            </a:r>
          </a:p>
          <a:p>
            <a:pPr lvl="1"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fi-FI"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Pääosin lukion viimeisellä vuodella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fi-FI"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Kirjoitettavat aineet (vähintään 4):</a:t>
            </a:r>
          </a:p>
          <a:p>
            <a:pPr lvl="1"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fi-FI"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Äidinkieli (Pakollinen)</a:t>
            </a:r>
          </a:p>
          <a:p>
            <a:pPr lvl="1"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fi-FI"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Lisäksi kolme seuraavista: Matematiikka, vieras kieli, ruotsi, </a:t>
            </a:r>
            <a:r>
              <a:rPr lang="fi-FI" err="1"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reaali</a:t>
            </a:r>
            <a:r>
              <a:rPr lang="fi-FI"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 (eli esim. historia, kemia, biologia…)</a:t>
            </a:r>
          </a:p>
          <a:p>
            <a:pPr lvl="2"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fi-FI" sz="2400"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Vähintään yksi laajana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SzPct val="80000"/>
            </a:pPr>
            <a:r>
              <a:rPr lang="fi-FI"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Voi kirjoittaa ylimääräisiä aineita</a:t>
            </a:r>
          </a:p>
        </p:txBody>
      </p:sp>
      <p:sp>
        <p:nvSpPr>
          <p:cNvPr id="50" name="Suorakulmio 49"/>
          <p:cNvSpPr/>
          <p:nvPr/>
        </p:nvSpPr>
        <p:spPr>
          <a:xfrm>
            <a:off x="0" y="-900752"/>
            <a:ext cx="13451306" cy="7758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0" name="Tekstiruutu 29"/>
          <p:cNvSpPr txBox="1"/>
          <p:nvPr/>
        </p:nvSpPr>
        <p:spPr>
          <a:xfrm>
            <a:off x="4300538" y="823603"/>
            <a:ext cx="359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>
                <a:solidFill>
                  <a:schemeClr val="tx1">
                    <a:lumMod val="75000"/>
                    <a:lumOff val="25000"/>
                  </a:schemeClr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Mitkä ovat </a:t>
            </a:r>
            <a:r>
              <a:rPr lang="fi-FI">
                <a:solidFill>
                  <a:srgbClr val="008332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ylioppilaskirjoitukset?</a:t>
            </a:r>
          </a:p>
        </p:txBody>
      </p:sp>
      <p:pic>
        <p:nvPicPr>
          <p:cNvPr id="33" name="Picture 2" descr="Kuvahaun tulos haulle ylioppilaslakki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752" y="2362268"/>
            <a:ext cx="4166496" cy="281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kstiruutu 33"/>
          <p:cNvSpPr txBox="1"/>
          <p:nvPr/>
        </p:nvSpPr>
        <p:spPr>
          <a:xfrm>
            <a:off x="4300538" y="6393786"/>
            <a:ext cx="3590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>
                <a:solidFill>
                  <a:schemeClr val="tx1">
                    <a:lumMod val="50000"/>
                    <a:lumOff val="5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Kuopion Klassillinen lukio</a:t>
            </a:r>
          </a:p>
        </p:txBody>
      </p:sp>
      <p:sp>
        <p:nvSpPr>
          <p:cNvPr id="35" name="Tekstiruutu 34">
            <a:hlinkClick r:id="rId4"/>
          </p:cNvPr>
          <p:cNvSpPr txBox="1"/>
          <p:nvPr/>
        </p:nvSpPr>
        <p:spPr>
          <a:xfrm>
            <a:off x="4300538" y="6509202"/>
            <a:ext cx="35909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50">
                <a:solidFill>
                  <a:srgbClr val="00833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www.klassikka.onedu.fi</a:t>
            </a:r>
          </a:p>
        </p:txBody>
      </p:sp>
    </p:spTree>
    <p:extLst>
      <p:ext uri="{BB962C8B-B14F-4D97-AF65-F5344CB8AC3E}">
        <p14:creationId xmlns:p14="http://schemas.microsoft.com/office/powerpoint/2010/main" val="55109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-2.59259E-6 L 0.21953 0.0088 " pathEditMode="relative" rAng="0" ptsTypes="AA">
                                      <p:cBhvr>
                                        <p:cTn id="10" dur="1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6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6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6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6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4" name="Picture 2" descr="https://klassikka.onedu.fi/verkkojulkaisut/wp-content/uploads/sites/3/2012/06/klassikka2_1600-1062x59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" t="810" r="6428" b="7353"/>
          <a:stretch/>
        </p:blipFill>
        <p:spPr bwMode="auto">
          <a:xfrm>
            <a:off x="-161219" y="-941"/>
            <a:ext cx="123532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orakulmio 4"/>
          <p:cNvSpPr/>
          <p:nvPr/>
        </p:nvSpPr>
        <p:spPr>
          <a:xfrm>
            <a:off x="-1593132" y="-160756"/>
            <a:ext cx="15530666" cy="8124077"/>
          </a:xfrm>
          <a:prstGeom prst="rect">
            <a:avLst/>
          </a:prstGeom>
          <a:solidFill>
            <a:srgbClr val="373F3F">
              <a:alpha val="5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isällön paikkamerkki 22"/>
          <p:cNvSpPr txBox="1">
            <a:spLocks/>
          </p:cNvSpPr>
          <p:nvPr/>
        </p:nvSpPr>
        <p:spPr>
          <a:xfrm>
            <a:off x="6650892" y="1611004"/>
            <a:ext cx="4953378" cy="4681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>
              <a:solidFill>
                <a:schemeClr val="bg1"/>
              </a:solidFill>
              <a:latin typeface="Microsoft Yi Baiti" panose="03000500000000000000" pitchFamily="66" charset="0"/>
              <a:ea typeface="Microsoft Yi Baiti" panose="03000500000000000000" pitchFamily="66" charset="0"/>
              <a:cs typeface="Lato" panose="020F0502020204030203" pitchFamily="34" charset="0"/>
            </a:endParaRPr>
          </a:p>
        </p:txBody>
      </p:sp>
      <p:sp>
        <p:nvSpPr>
          <p:cNvPr id="9" name="Otsikko 1"/>
          <p:cNvSpPr txBox="1">
            <a:spLocks/>
          </p:cNvSpPr>
          <p:nvPr/>
        </p:nvSpPr>
        <p:spPr>
          <a:xfrm>
            <a:off x="1395558" y="-101476"/>
            <a:ext cx="940088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b="1" err="1">
                <a:solidFill>
                  <a:schemeClr val="bg1"/>
                </a:solidFill>
                <a:latin typeface="Corbel" panose="020B0503020204020204" pitchFamily="34" charset="0"/>
              </a:rPr>
              <a:t>Klassikassa</a:t>
            </a:r>
            <a:r>
              <a:rPr lang="fi-FI" b="1">
                <a:solidFill>
                  <a:schemeClr val="bg1"/>
                </a:solidFill>
                <a:latin typeface="Corbel" panose="020B0503020204020204" pitchFamily="34" charset="0"/>
              </a:rPr>
              <a:t> opiskelu</a:t>
            </a:r>
          </a:p>
        </p:txBody>
      </p:sp>
      <p:sp>
        <p:nvSpPr>
          <p:cNvPr id="10" name="Tekstiruutu 9"/>
          <p:cNvSpPr txBox="1"/>
          <p:nvPr/>
        </p:nvSpPr>
        <p:spPr>
          <a:xfrm>
            <a:off x="4300538" y="823603"/>
            <a:ext cx="359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>
                <a:solidFill>
                  <a:schemeClr val="bg1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Miksi</a:t>
            </a:r>
            <a:r>
              <a:rPr lang="fi-FI">
                <a:solidFill>
                  <a:srgbClr val="008332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 </a:t>
            </a:r>
            <a:r>
              <a:rPr lang="fi-FI" err="1">
                <a:solidFill>
                  <a:srgbClr val="00DE55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Klassikkaan</a:t>
            </a:r>
            <a:r>
              <a:rPr lang="fi-FI">
                <a:solidFill>
                  <a:srgbClr val="00DE55"/>
                </a:solidFill>
                <a:latin typeface="Microsoft Yi Baiti" panose="03000500000000000000" pitchFamily="66" charset="0"/>
                <a:ea typeface="Microsoft Yi Baiti" panose="03000500000000000000" pitchFamily="66" charset="0"/>
                <a:cs typeface="Lato Thin" panose="020F0502020204030203" pitchFamily="34" charset="0"/>
              </a:rPr>
              <a:t>?</a:t>
            </a:r>
          </a:p>
        </p:txBody>
      </p:sp>
      <p:sp>
        <p:nvSpPr>
          <p:cNvPr id="17" name="Tekstiruutu 16"/>
          <p:cNvSpPr txBox="1"/>
          <p:nvPr/>
        </p:nvSpPr>
        <p:spPr>
          <a:xfrm>
            <a:off x="4300538" y="6393786"/>
            <a:ext cx="35909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Kuopion Klassillinen lukio</a:t>
            </a:r>
          </a:p>
        </p:txBody>
      </p:sp>
      <p:sp>
        <p:nvSpPr>
          <p:cNvPr id="18" name="Tekstiruutu 17">
            <a:hlinkClick r:id="rId4"/>
          </p:cNvPr>
          <p:cNvSpPr txBox="1"/>
          <p:nvPr/>
        </p:nvSpPr>
        <p:spPr>
          <a:xfrm>
            <a:off x="4300538" y="6509202"/>
            <a:ext cx="35909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50">
                <a:solidFill>
                  <a:srgbClr val="00833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www.klassikka.onedu.fi</a:t>
            </a:r>
          </a:p>
        </p:txBody>
      </p:sp>
      <p:grpSp>
        <p:nvGrpSpPr>
          <p:cNvPr id="12" name="Ryhmä 11">
            <a:extLst>
              <a:ext uri="{FF2B5EF4-FFF2-40B4-BE49-F238E27FC236}">
                <a16:creationId xmlns:a16="http://schemas.microsoft.com/office/drawing/2014/main" id="{F1900039-C296-4833-AF16-EC0B48E55F09}"/>
              </a:ext>
            </a:extLst>
          </p:cNvPr>
          <p:cNvGrpSpPr/>
          <p:nvPr/>
        </p:nvGrpSpPr>
        <p:grpSpPr>
          <a:xfrm>
            <a:off x="-3735270" y="-749474"/>
            <a:ext cx="19926687" cy="10648336"/>
            <a:chOff x="-4953387" y="-2146786"/>
            <a:chExt cx="19926687" cy="10648336"/>
          </a:xfrm>
        </p:grpSpPr>
        <p:sp>
          <p:nvSpPr>
            <p:cNvPr id="11" name="Suorakulmio 10"/>
            <p:cNvSpPr/>
            <p:nvPr/>
          </p:nvSpPr>
          <p:spPr>
            <a:xfrm>
              <a:off x="-4953387" y="-2146786"/>
              <a:ext cx="9210120" cy="10648336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" name="Suorakulmio 2">
              <a:extLst>
                <a:ext uri="{FF2B5EF4-FFF2-40B4-BE49-F238E27FC236}">
                  <a16:creationId xmlns:a16="http://schemas.microsoft.com/office/drawing/2014/main" id="{C9226693-E321-44C5-89EE-7C51110AC2DA}"/>
                </a:ext>
              </a:extLst>
            </p:cNvPr>
            <p:cNvSpPr/>
            <p:nvPr/>
          </p:nvSpPr>
          <p:spPr>
            <a:xfrm>
              <a:off x="-1785129" y="-1585210"/>
              <a:ext cx="16758429" cy="9639300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0CAAB403-1118-452C-86E5-564FDB3B673B}"/>
              </a:ext>
            </a:extLst>
          </p:cNvPr>
          <p:cNvGrpSpPr/>
          <p:nvPr/>
        </p:nvGrpSpPr>
        <p:grpSpPr>
          <a:xfrm>
            <a:off x="745610" y="1481351"/>
            <a:ext cx="10967480" cy="4850552"/>
            <a:chOff x="702102" y="1437189"/>
            <a:chExt cx="11081780" cy="4850552"/>
          </a:xfrm>
        </p:grpSpPr>
        <p:sp>
          <p:nvSpPr>
            <p:cNvPr id="7" name="Sisällön paikkamerkki 22"/>
            <p:cNvSpPr txBox="1">
              <a:spLocks/>
            </p:cNvSpPr>
            <p:nvPr/>
          </p:nvSpPr>
          <p:spPr>
            <a:xfrm>
              <a:off x="6425343" y="1438917"/>
              <a:ext cx="5358539" cy="484882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chemeClr val="bg1"/>
                </a:buClr>
                <a:buSzPct val="85000"/>
              </a:pPr>
              <a:r>
                <a:rPr lang="fi-FI" dirty="0">
                  <a:solidFill>
                    <a:schemeClr val="bg1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  <a:cs typeface="Lato" panose="020F0502020204030203" pitchFamily="34" charset="0"/>
                </a:rPr>
                <a:t>Suuri koulu mahdollistaa laajat ainevalintamahdollisuudet (latina, japani, tähtitiede…)</a:t>
              </a:r>
            </a:p>
            <a:p>
              <a:pPr>
                <a:buClr>
                  <a:schemeClr val="bg1"/>
                </a:buClr>
                <a:buSzPct val="85000"/>
              </a:pPr>
              <a:r>
                <a:rPr lang="fi-FI" dirty="0">
                  <a:solidFill>
                    <a:schemeClr val="bg1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  <a:cs typeface="Lato" panose="020F0502020204030203" pitchFamily="34" charset="0"/>
                </a:rPr>
                <a:t>Monipuolisesta opettajajoukosta löytyy varmasti jokaiselle sopiva opettaja</a:t>
              </a:r>
            </a:p>
            <a:p>
              <a:pPr>
                <a:buClr>
                  <a:schemeClr val="bg1"/>
                </a:buClr>
                <a:buSzPct val="85000"/>
              </a:pPr>
              <a:r>
                <a:rPr lang="fi-FI" dirty="0">
                  <a:solidFill>
                    <a:schemeClr val="bg1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  <a:cs typeface="Lato" panose="020F0502020204030203" pitchFamily="34" charset="0"/>
                </a:rPr>
                <a:t>Hyvä ilmapiiri ja monipuolinen tukiverkosto</a:t>
              </a:r>
            </a:p>
            <a:p>
              <a:pPr>
                <a:buClr>
                  <a:schemeClr val="bg1"/>
                </a:buClr>
                <a:buSzPct val="85000"/>
              </a:pPr>
              <a:r>
                <a:rPr lang="fi-FI" dirty="0">
                  <a:solidFill>
                    <a:schemeClr val="bg1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  <a:cs typeface="Lato" panose="020F0502020204030203" pitchFamily="34" charset="0"/>
                </a:rPr>
                <a:t>Hyvät tietotekniset laitteet</a:t>
              </a:r>
            </a:p>
            <a:p>
              <a:pPr lvl="1">
                <a:buClr>
                  <a:schemeClr val="bg1"/>
                </a:buClr>
                <a:buSzPct val="85000"/>
              </a:pPr>
              <a:r>
                <a:rPr lang="fi-FI" dirty="0">
                  <a:solidFill>
                    <a:schemeClr val="bg1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  <a:cs typeface="Lato" panose="020F0502020204030203" pitchFamily="34" charset="0"/>
                </a:rPr>
                <a:t>Tuntitallenteet, dokumenttikamerat, tapahtumien live-</a:t>
              </a:r>
              <a:r>
                <a:rPr lang="fi-FI" dirty="0" err="1">
                  <a:solidFill>
                    <a:schemeClr val="bg1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  <a:cs typeface="Lato" panose="020F0502020204030203" pitchFamily="34" charset="0"/>
                </a:rPr>
                <a:t>streamit</a:t>
              </a:r>
              <a:r>
                <a:rPr lang="fi-FI" dirty="0">
                  <a:solidFill>
                    <a:schemeClr val="bg1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  <a:cs typeface="Lato" panose="020F0502020204030203" pitchFamily="34" charset="0"/>
                </a:rPr>
                <a:t>, virtuaalitodellisuus, 3D-tulostin, PS4…</a:t>
              </a:r>
            </a:p>
            <a:p>
              <a:pPr>
                <a:buClr>
                  <a:schemeClr val="bg1"/>
                </a:buClr>
                <a:buSzPct val="85000"/>
              </a:pPr>
              <a:r>
                <a:rPr lang="x-none" dirty="0">
                  <a:solidFill>
                    <a:schemeClr val="bg1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</a:rPr>
                <a:t>Monenlaisia yhteisiä tapahtumia (YYA-tapahtuma, vappujuhla, </a:t>
              </a:r>
              <a:r>
                <a:rPr lang="x-none" dirty="0">
                  <a:solidFill>
                    <a:schemeClr val="bg1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  <a:cs typeface="Lato" panose="020F0502020204030203" pitchFamily="34" charset="0"/>
                </a:rPr>
                <a:t>teemapäiviä</a:t>
              </a:r>
              <a:r>
                <a:rPr lang="x-none" dirty="0">
                  <a:solidFill>
                    <a:schemeClr val="bg1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</a:rPr>
                <a:t>)</a:t>
              </a:r>
              <a:endParaRPr lang="en-US" dirty="0">
                <a:solidFill>
                  <a:schemeClr val="bg1"/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endParaRPr>
            </a:p>
          </p:txBody>
        </p:sp>
        <p:sp>
          <p:nvSpPr>
            <p:cNvPr id="21" name="Sisällön paikkamerkki 22"/>
            <p:cNvSpPr txBox="1">
              <a:spLocks/>
            </p:cNvSpPr>
            <p:nvPr/>
          </p:nvSpPr>
          <p:spPr>
            <a:xfrm>
              <a:off x="702102" y="1437189"/>
              <a:ext cx="5372756" cy="476725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chemeClr val="bg1"/>
                </a:buClr>
                <a:buSzPct val="85000"/>
              </a:pPr>
              <a:r>
                <a:rPr lang="fi-FI" dirty="0">
                  <a:solidFill>
                    <a:schemeClr val="bg1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  <a:cs typeface="Lato" panose="020F0502020204030203" pitchFamily="34" charset="0"/>
                </a:rPr>
                <a:t>Viihtyisät opiskelu- ja välituntitilat</a:t>
              </a:r>
            </a:p>
            <a:p>
              <a:pPr lvl="1">
                <a:buClr>
                  <a:schemeClr val="bg1"/>
                </a:buClr>
                <a:buSzPct val="85000"/>
              </a:pPr>
              <a:r>
                <a:rPr lang="fi-FI" dirty="0">
                  <a:solidFill>
                    <a:schemeClr val="bg1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  <a:cs typeface="Lato" panose="020F0502020204030203" pitchFamily="34" charset="0"/>
                </a:rPr>
                <a:t>Hyvä sisäilma</a:t>
              </a:r>
              <a:endParaRPr lang="fi-FI" dirty="0">
                <a:solidFill>
                  <a:schemeClr val="bg1"/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endParaRPr>
            </a:p>
            <a:p>
              <a:pPr lvl="1" fontAlgn="base">
                <a:buClr>
                  <a:schemeClr val="bg1"/>
                </a:buClr>
                <a:buSzPct val="85000"/>
              </a:pPr>
              <a:r>
                <a:rPr lang="x-none" dirty="0">
                  <a:solidFill>
                    <a:schemeClr val="bg1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</a:rPr>
                <a:t>Aulan sohvat, pelituolit, pingispöytä, kaiuttimet</a:t>
              </a:r>
              <a:r>
                <a:rPr lang="fi-FI" dirty="0">
                  <a:solidFill>
                    <a:schemeClr val="bg1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</a:rPr>
                <a:t>, VR</a:t>
              </a:r>
              <a:r>
                <a:rPr lang="x-none" dirty="0">
                  <a:solidFill>
                    <a:schemeClr val="bg1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</a:rPr>
                <a:t>​</a:t>
              </a:r>
            </a:p>
            <a:p>
              <a:pPr lvl="1" fontAlgn="base">
                <a:buClr>
                  <a:schemeClr val="bg1"/>
                </a:buClr>
                <a:buSzPct val="85000"/>
              </a:pPr>
              <a:r>
                <a:rPr lang="x-none" dirty="0">
                  <a:solidFill>
                    <a:schemeClr val="bg1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</a:rPr>
                <a:t>Jääkaappi, mikro sekä kahvi- ja limpparikoneet  </a:t>
              </a:r>
              <a:r>
                <a:rPr lang="en-US" dirty="0" smtClean="0">
                  <a:solidFill>
                    <a:schemeClr val="bg1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</a:rPr>
                <a:t>​</a:t>
              </a:r>
            </a:p>
            <a:p>
              <a:pPr lvl="1" fontAlgn="base">
                <a:buClr>
                  <a:schemeClr val="bg1"/>
                </a:buClr>
                <a:buSzPct val="85000"/>
              </a:pPr>
              <a:r>
                <a:rPr lang="en-US" dirty="0" smtClean="0">
                  <a:solidFill>
                    <a:schemeClr val="bg1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</a:rPr>
                <a:t>Sauna</a:t>
              </a:r>
              <a:endParaRPr lang="en-US" dirty="0">
                <a:solidFill>
                  <a:schemeClr val="bg1"/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endParaRPr>
            </a:p>
            <a:p>
              <a:pPr fontAlgn="base">
                <a:buClr>
                  <a:schemeClr val="bg1"/>
                </a:buClr>
                <a:buSzPct val="85000"/>
              </a:pPr>
              <a:r>
                <a:rPr lang="x-none" dirty="0">
                  <a:solidFill>
                    <a:schemeClr val="bg1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</a:rPr>
                <a:t>Pulju – Klassikan opiskelijakunnan hallituksen ylläpitämä kioski </a:t>
              </a:r>
              <a:r>
                <a:rPr lang="en-US" dirty="0">
                  <a:solidFill>
                    <a:schemeClr val="bg1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</a:rPr>
                <a:t>​</a:t>
              </a:r>
            </a:p>
            <a:p>
              <a:pPr lvl="1" fontAlgn="base">
                <a:buClr>
                  <a:schemeClr val="bg1"/>
                </a:buClr>
                <a:buSzPct val="85000"/>
              </a:pPr>
              <a:r>
                <a:rPr lang="x-none" dirty="0">
                  <a:solidFill>
                    <a:schemeClr val="bg1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</a:rPr>
                <a:t>Koulukirjojen osto ja myynti, välipalaa, voi kysyä apua</a:t>
              </a:r>
              <a:r>
                <a:rPr lang="fi-FI" dirty="0">
                  <a:solidFill>
                    <a:schemeClr val="bg1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</a:rPr>
                <a:t>​</a:t>
              </a:r>
            </a:p>
            <a:p>
              <a:pPr fontAlgn="base">
                <a:buClr>
                  <a:schemeClr val="bg1"/>
                </a:buClr>
                <a:buSzPct val="85000"/>
              </a:pPr>
              <a:r>
                <a:rPr lang="x-none" dirty="0">
                  <a:solidFill>
                    <a:schemeClr val="bg1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</a:rPr>
                <a:t>Kansainvälistä toimintaa (esim. retkiä, vaihtoprojekteja)</a:t>
              </a:r>
              <a:r>
                <a:rPr lang="fi-FI" dirty="0">
                  <a:solidFill>
                    <a:schemeClr val="bg1"/>
                  </a:solidFill>
                  <a:latin typeface="Microsoft Yi Baiti" panose="03000500000000000000" pitchFamily="66" charset="0"/>
                  <a:ea typeface="Microsoft Yi Baiti" panose="03000500000000000000" pitchFamily="66" charset="0"/>
                </a:rPr>
                <a:t>​</a:t>
              </a:r>
            </a:p>
          </p:txBody>
        </p:sp>
      </p:grpSp>
      <p:cxnSp>
        <p:nvCxnSpPr>
          <p:cNvPr id="6" name="Suora yhdysviiva 5"/>
          <p:cNvCxnSpPr/>
          <p:nvPr/>
        </p:nvCxnSpPr>
        <p:spPr>
          <a:xfrm>
            <a:off x="-109182" y="862652"/>
            <a:ext cx="12665122" cy="0"/>
          </a:xfrm>
          <a:prstGeom prst="line">
            <a:avLst/>
          </a:prstGeom>
          <a:ln w="19050">
            <a:solidFill>
              <a:srgbClr val="0083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569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7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30BEABC0FA6205489F163AEB0059052E" ma:contentTypeVersion="4" ma:contentTypeDescription="Luo uusi asiakirja." ma:contentTypeScope="" ma:versionID="eea221eedfff4ce9b883687e80d7bf8c">
  <xsd:schema xmlns:xsd="http://www.w3.org/2001/XMLSchema" xmlns:xs="http://www.w3.org/2001/XMLSchema" xmlns:p="http://schemas.microsoft.com/office/2006/metadata/properties" xmlns:ns2="d580da9a-c14a-467b-b0ae-162393344391" xmlns:ns3="35039581-ac0f-4ab6-b147-1266005fab79" targetNamespace="http://schemas.microsoft.com/office/2006/metadata/properties" ma:root="true" ma:fieldsID="79f25bc7551b56847857d66f4f48ccf4" ns2:_="" ns3:_="">
    <xsd:import namespace="d580da9a-c14a-467b-b0ae-162393344391"/>
    <xsd:import namespace="35039581-ac0f-4ab6-b147-1266005fab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80da9a-c14a-467b-b0ae-1623933443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039581-ac0f-4ab6-b147-1266005fab7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97F97B-EA7F-4C54-840C-2F4A1E94C1B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2F236F-A951-400B-B470-92C06D08EA25}">
  <ds:schemaRefs>
    <ds:schemaRef ds:uri="http://purl.org/dc/terms/"/>
    <ds:schemaRef ds:uri="d580da9a-c14a-467b-b0ae-162393344391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35039581-ac0f-4ab6-b147-1266005fab79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4CD2914-0E2A-41C7-B722-AB7BD4C8F680}">
  <ds:schemaRefs>
    <ds:schemaRef ds:uri="35039581-ac0f-4ab6-b147-1266005fab79"/>
    <ds:schemaRef ds:uri="d580da9a-c14a-467b-b0ae-16239334439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691</Words>
  <Application>Microsoft Office PowerPoint</Application>
  <PresentationFormat>Laajakuva</PresentationFormat>
  <Paragraphs>231</Paragraphs>
  <Slides>17</Slides>
  <Notes>17</Notes>
  <HiddenSlides>0</HiddenSlides>
  <MMClips>0</MMClips>
  <ScaleCrop>false</ScaleCrop>
  <HeadingPairs>
    <vt:vector size="6" baseType="variant">
      <vt:variant>
        <vt:lpstr>Käytetyt fontit</vt:lpstr>
      </vt:variant>
      <vt:variant>
        <vt:i4>10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17</vt:i4>
      </vt:variant>
    </vt:vector>
  </HeadingPairs>
  <TitlesOfParts>
    <vt:vector size="28" baseType="lpstr">
      <vt:lpstr>Arial</vt:lpstr>
      <vt:lpstr>Calibri</vt:lpstr>
      <vt:lpstr>Calibri Light</vt:lpstr>
      <vt:lpstr>Corbel</vt:lpstr>
      <vt:lpstr>Ebrima</vt:lpstr>
      <vt:lpstr>HP Simplified Light</vt:lpstr>
      <vt:lpstr>Lato</vt:lpstr>
      <vt:lpstr>Lato Thin</vt:lpstr>
      <vt:lpstr>Microsoft YaHei UI Light</vt:lpstr>
      <vt:lpstr>Microsoft Yi Baiti</vt:lpstr>
      <vt:lpstr>Office-teema</vt:lpstr>
      <vt:lpstr>PowerPoint-esitys</vt:lpstr>
      <vt:lpstr>PowerPoint-esitys</vt:lpstr>
      <vt:lpstr>Lukioon siirtyminen</vt:lpstr>
      <vt:lpstr>PowerPoint-esitys</vt:lpstr>
      <vt:lpstr>Ainevalinnat</vt:lpstr>
      <vt:lpstr>Päättöviikko</vt:lpstr>
      <vt:lpstr>Koulutyöskentelyn sähköistyminen</vt:lpstr>
      <vt:lpstr>Ylioppilaskirjoitukset</vt:lpstr>
      <vt:lpstr>PowerPoint-esitys</vt:lpstr>
      <vt:lpstr>Urheilulukio</vt:lpstr>
      <vt:lpstr>Urheilulukion hyödyt</vt:lpstr>
      <vt:lpstr>Opiskelu urheilulukiossa</vt:lpstr>
      <vt:lpstr>Urheilulukioon hakeminen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Kuusisto Jonna</dc:creator>
  <cp:lastModifiedBy>Kuusisto Jonna Sofia Adalmiina</cp:lastModifiedBy>
  <cp:revision>6</cp:revision>
  <dcterms:modified xsi:type="dcterms:W3CDTF">2018-12-11T08:48:27Z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0x01010030BEABC0FA6205489F163AEB0059052E</vt:lpwstr>
  </property>
</Properties>
</file>