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59" r:id="rId6"/>
    <p:sldId id="260" r:id="rId7"/>
    <p:sldId id="274" r:id="rId8"/>
    <p:sldId id="275" r:id="rId9"/>
    <p:sldId id="276" r:id="rId10"/>
    <p:sldId id="266" r:id="rId11"/>
    <p:sldId id="264" r:id="rId12"/>
    <p:sldId id="265" r:id="rId13"/>
    <p:sldId id="261" r:id="rId14"/>
    <p:sldId id="271" r:id="rId15"/>
    <p:sldId id="272" r:id="rId16"/>
    <p:sldId id="273" r:id="rId17"/>
    <p:sldId id="268" r:id="rId18"/>
    <p:sldId id="270" r:id="rId19"/>
    <p:sldId id="267" r:id="rId20"/>
    <p:sldId id="269" r:id="rId21"/>
    <p:sldId id="263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6E15B-87C5-47EF-B08C-32733F17E813}" type="datetimeFigureOut">
              <a:rPr lang="fi-FI"/>
              <a:t>28.8.2016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5B421-FB40-42BB-BD75-1A67F8B78E0B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40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5B421-FB40-42BB-BD75-1A67F8B78E0B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38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85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02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10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06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42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397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62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273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34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50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18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43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468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57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071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75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0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28.8.2016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554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pport.office.com/fi-fi/article/OneNote-koulutus-1c983b65-42f6-42c1-ab61-235aae5d0115" TargetMode="External"/><Relationship Id="rId3" Type="http://schemas.openxmlformats.org/officeDocument/2006/relationships/hyperlink" Target="https://support.office.com/fi-fi/article/Office-koulutuskeskus-b8f02f81-ec85-4493-a39b-4c48e6bc4bfb?ui=fi-FI&amp;rs=fi-FI&amp;ad=F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pport.office.com/fi-fi/article/Luokan-muistikirjan-apuohjelma-OneNoteen-ohjeet-cd84f1a6-945e-48fb-8fd9-e338a3eeedaa?ui=fi-FI&amp;rs=fi-FI&amp;ad=F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pport.office.com/fi-fi/article/Tiedostojen-lis&#228;&#228;minen-OneNote-2016-n-Windows-versioon-8eba84c5-88c0-4505-8e5d-e82f5118b8a9" TargetMode="External"/><Relationship Id="rId3" Type="http://schemas.openxmlformats.org/officeDocument/2006/relationships/hyperlink" Target="https://support.office.com/fi-fi/onenot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Luokan OneNote -muistikirja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2400" cap="none" dirty="0" smtClean="0">
                <a:solidFill>
                  <a:schemeClr val="bg1"/>
                </a:solidFill>
                <a:latin typeface="Calibri"/>
              </a:rPr>
              <a:t>Jatko</a:t>
            </a:r>
          </a:p>
          <a:p>
            <a:pPr>
              <a:lnSpc>
                <a:spcPct val="90000"/>
              </a:lnSpc>
            </a:pPr>
            <a:r>
              <a:rPr lang="fi-FI" sz="2400" cap="none" dirty="0" smtClean="0">
                <a:solidFill>
                  <a:schemeClr val="bg1"/>
                </a:solidFill>
                <a:latin typeface="Calibri"/>
              </a:rPr>
              <a:t>29.8.2016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 </a:t>
            </a:r>
            <a:r>
              <a:rPr lang="fi-FI" dirty="0"/>
              <a:t>PDF, </a:t>
            </a:r>
            <a:r>
              <a:rPr lang="fi-FI" dirty="0" smtClean="0"/>
              <a:t>Powerpoint</a:t>
            </a:r>
            <a:r>
              <a:rPr lang="fi-FI" dirty="0"/>
              <a:t>, Word, </a:t>
            </a:r>
            <a:r>
              <a:rPr lang="fi-FI" dirty="0" smtClean="0"/>
              <a:t>Excel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Kokeile eri tapoja (OneNoten versiosta riippuen)</a:t>
            </a:r>
          </a:p>
          <a:p>
            <a:pPr lvl="1"/>
            <a:r>
              <a:rPr lang="fi-FI" dirty="0" smtClean="0"/>
              <a:t>Tiedostotuloste</a:t>
            </a:r>
          </a:p>
          <a:p>
            <a:pPr lvl="1"/>
            <a:r>
              <a:rPr lang="fi-FI" dirty="0" smtClean="0"/>
              <a:t>Liitetiedosto</a:t>
            </a:r>
          </a:p>
          <a:p>
            <a:pPr lvl="1"/>
            <a:r>
              <a:rPr lang="fi-FI" dirty="0" smtClean="0"/>
              <a:t>PDF-tuloste</a:t>
            </a:r>
          </a:p>
          <a:p>
            <a:r>
              <a:rPr lang="fi-FI" dirty="0" smtClean="0"/>
              <a:t>Excel (paras </a:t>
            </a:r>
            <a:r>
              <a:rPr lang="fi-FI" dirty="0" err="1" smtClean="0"/>
              <a:t>windows</a:t>
            </a:r>
            <a:r>
              <a:rPr lang="fi-FI" dirty="0" smtClean="0"/>
              <a:t>-versiossa)</a:t>
            </a:r>
          </a:p>
          <a:p>
            <a:pPr lvl="1"/>
            <a:r>
              <a:rPr lang="fi-FI" dirty="0" smtClean="0"/>
              <a:t>Olemassa olevan taulukon liittäminen</a:t>
            </a:r>
          </a:p>
          <a:p>
            <a:pPr lvl="1"/>
            <a:r>
              <a:rPr lang="fi-FI" dirty="0" smtClean="0"/>
              <a:t>Uuden taulukon tekeminen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41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4.1 Upotusten teko (Microsoft </a:t>
            </a:r>
            <a:r>
              <a:rPr lang="fi-FI" dirty="0" err="1" smtClean="0"/>
              <a:t>Forms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Microsoft </a:t>
            </a:r>
            <a:r>
              <a:rPr lang="fi-FI" dirty="0" err="1" smtClean="0"/>
              <a:t>Forms</a:t>
            </a:r>
            <a:r>
              <a:rPr lang="fi-FI" dirty="0" smtClean="0"/>
              <a:t> (Kyselyt</a:t>
            </a:r>
            <a:r>
              <a:rPr lang="fi-FI" dirty="0"/>
              <a:t>, testit, </a:t>
            </a:r>
            <a:r>
              <a:rPr lang="fi-FI" dirty="0" smtClean="0"/>
              <a:t>itsearvioinnit)</a:t>
            </a:r>
          </a:p>
          <a:p>
            <a:r>
              <a:rPr lang="fi-FI" i="1" dirty="0" smtClean="0"/>
              <a:t>Lähetä lomake.</a:t>
            </a:r>
          </a:p>
          <a:p>
            <a:r>
              <a:rPr lang="fi-FI" i="1" dirty="0" smtClean="0"/>
              <a:t>Kopioi ja liitä linkki</a:t>
            </a:r>
            <a:r>
              <a:rPr lang="fi-FI" dirty="0" smtClean="0"/>
              <a:t>.</a:t>
            </a:r>
          </a:p>
          <a:p>
            <a:r>
              <a:rPr lang="fi-FI" i="1" dirty="0" smtClean="0"/>
              <a:t>Kopioi</a:t>
            </a:r>
            <a:r>
              <a:rPr lang="fi-FI" dirty="0" smtClean="0"/>
              <a:t>.</a:t>
            </a:r>
          </a:p>
        </p:txBody>
      </p:sp>
      <p:pic>
        <p:nvPicPr>
          <p:cNvPr id="20" name="Sisällön paikkamerkki 1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1" y="2603500"/>
            <a:ext cx="6075691" cy="2832874"/>
          </a:xfrm>
        </p:spPr>
      </p:pic>
      <p:sp>
        <p:nvSpPr>
          <p:cNvPr id="21" name="Ellipsi 20"/>
          <p:cNvSpPr/>
          <p:nvPr/>
        </p:nvSpPr>
        <p:spPr>
          <a:xfrm>
            <a:off x="9037983" y="2941983"/>
            <a:ext cx="2332382" cy="715617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/>
          <p:cNvSpPr/>
          <p:nvPr/>
        </p:nvSpPr>
        <p:spPr>
          <a:xfrm>
            <a:off x="9713843" y="2358556"/>
            <a:ext cx="1408044" cy="76055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70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4.2 </a:t>
            </a:r>
            <a:r>
              <a:rPr lang="fi-FI" dirty="0"/>
              <a:t>Upotusten teko </a:t>
            </a:r>
            <a:r>
              <a:rPr lang="fi-FI" dirty="0" smtClean="0"/>
              <a:t>(esim. YouTube)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Kopioi videon linkki ja liitä OneNoten sivulle.</a:t>
            </a:r>
          </a:p>
          <a:p>
            <a:r>
              <a:rPr lang="fi-FI" dirty="0" err="1" smtClean="0"/>
              <a:t>Huom</a:t>
            </a:r>
            <a:r>
              <a:rPr lang="fi-FI" dirty="0" smtClean="0"/>
              <a:t>! Upotus</a:t>
            </a:r>
            <a:r>
              <a:rPr lang="en-US" dirty="0"/>
              <a:t>-</a:t>
            </a:r>
            <a:r>
              <a:rPr lang="fi-FI" dirty="0" smtClean="0"/>
              <a:t>kohta ei ainakaan vielä toimi OneNoten kanssa (?)</a:t>
            </a:r>
          </a:p>
          <a:p>
            <a:r>
              <a:rPr lang="fi-FI" dirty="0" smtClean="0"/>
              <a:t>Samalla tavalla esim. </a:t>
            </a:r>
            <a:r>
              <a:rPr lang="fi-FI" dirty="0" err="1" smtClean="0"/>
              <a:t>Vimeo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1" y="2275191"/>
            <a:ext cx="4179793" cy="3744609"/>
          </a:xfrm>
        </p:spPr>
      </p:pic>
      <p:sp>
        <p:nvSpPr>
          <p:cNvPr id="6" name="Ellipsi 5"/>
          <p:cNvSpPr/>
          <p:nvPr/>
        </p:nvSpPr>
        <p:spPr>
          <a:xfrm>
            <a:off x="6318042" y="4969708"/>
            <a:ext cx="4363210" cy="76055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6009861" y="3919616"/>
            <a:ext cx="1408044" cy="76055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79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5. Opiskelijan </a:t>
            </a:r>
            <a:r>
              <a:rPr lang="fi-FI" dirty="0" smtClean="0"/>
              <a:t>työn arviointi ja </a:t>
            </a:r>
            <a:r>
              <a:rPr lang="fi-FI" dirty="0" smtClean="0"/>
              <a:t>kommentointi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smtClean="0"/>
              <a:t>Apuohjelma</a:t>
            </a:r>
            <a:r>
              <a:rPr lang="fi-FI" dirty="0" smtClean="0"/>
              <a:t> auttaa siirtymistä eri oppilaiden töiden välillä.</a:t>
            </a:r>
          </a:p>
          <a:p>
            <a:r>
              <a:rPr lang="fi-FI" b="1" dirty="0" smtClean="0"/>
              <a:t>Onlinessa</a:t>
            </a:r>
            <a:r>
              <a:rPr lang="fi-FI" dirty="0" smtClean="0"/>
              <a:t> k</a:t>
            </a:r>
            <a:r>
              <a:rPr lang="fi-FI" dirty="0" smtClean="0"/>
              <a:t>äytössä tavalliset tekstinkäsittelytyökalut (esim. korostus, alleviivaus, erivärinen fontti).</a:t>
            </a:r>
          </a:p>
          <a:p>
            <a:r>
              <a:rPr lang="fi-FI" b="1" dirty="0" smtClean="0"/>
              <a:t>Työpöytäversiossa piirtotyökalut</a:t>
            </a:r>
          </a:p>
          <a:p>
            <a:pPr lvl="1"/>
            <a:r>
              <a:rPr lang="fi-FI" dirty="0" smtClean="0"/>
              <a:t>Kosketusnäyttökynä</a:t>
            </a:r>
          </a:p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60" y="2470978"/>
            <a:ext cx="5516121" cy="3035638"/>
          </a:xfrm>
        </p:spPr>
      </p:pic>
    </p:spTree>
    <p:extLst>
      <p:ext uri="{BB962C8B-B14F-4D97-AF65-F5344CB8AC3E}">
        <p14:creationId xmlns:p14="http://schemas.microsoft.com/office/powerpoint/2010/main" val="9600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6. Muistikirjan hallinta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Kirjaudu (</a:t>
            </a:r>
            <a:r>
              <a:rPr lang="fi-FI" dirty="0" err="1" smtClean="0"/>
              <a:t>edupalvelut.fi</a:t>
            </a:r>
            <a:r>
              <a:rPr lang="fi-FI" dirty="0" smtClean="0"/>
              <a:t>)</a:t>
            </a:r>
          </a:p>
          <a:p>
            <a:r>
              <a:rPr lang="fi-FI" dirty="0" smtClean="0"/>
              <a:t>Avaa Class </a:t>
            </a:r>
            <a:r>
              <a:rPr lang="fi-FI" dirty="0" err="1" smtClean="0"/>
              <a:t>Notebook</a:t>
            </a:r>
            <a:r>
              <a:rPr lang="fi-FI" dirty="0" smtClean="0"/>
              <a:t> –sovellus</a:t>
            </a:r>
          </a:p>
          <a:p>
            <a:r>
              <a:rPr lang="fi-FI" i="1" dirty="0" smtClean="0"/>
              <a:t>Muistikirjojen hallinta</a:t>
            </a:r>
            <a:endParaRPr lang="fi-FI" i="1" dirty="0"/>
          </a:p>
        </p:txBody>
      </p:sp>
      <p:pic>
        <p:nvPicPr>
          <p:cNvPr id="9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3121360"/>
            <a:ext cx="4824412" cy="2380579"/>
          </a:xfrm>
        </p:spPr>
      </p:pic>
      <p:sp>
        <p:nvSpPr>
          <p:cNvPr id="10" name="Ellipsi 9"/>
          <p:cNvSpPr/>
          <p:nvPr/>
        </p:nvSpPr>
        <p:spPr>
          <a:xfrm>
            <a:off x="9746974" y="3667825"/>
            <a:ext cx="1408044" cy="1248732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84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6. Ks. eri toiminnallisuudet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6" y="2713691"/>
            <a:ext cx="7313856" cy="3730179"/>
          </a:xfrm>
        </p:spPr>
      </p:pic>
    </p:spTree>
    <p:extLst>
      <p:ext uri="{BB962C8B-B14F-4D97-AF65-F5344CB8AC3E}">
        <p14:creationId xmlns:p14="http://schemas.microsoft.com/office/powerpoint/2010/main" val="10432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 smtClean="0"/>
              <a:t>6.1 Vain opettaja </a:t>
            </a:r>
            <a:r>
              <a:rPr lang="fi-FI" dirty="0" smtClean="0"/>
              <a:t>-osaryhmä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Näkyy</a:t>
            </a:r>
            <a:r>
              <a:rPr lang="en-US" dirty="0" smtClean="0"/>
              <a:t> vain </a:t>
            </a:r>
            <a:r>
              <a:rPr lang="en-US" dirty="0" err="1" smtClean="0"/>
              <a:t>opettajalle</a:t>
            </a:r>
            <a:r>
              <a:rPr lang="en-US" dirty="0" smtClean="0"/>
              <a:t> (ja </a:t>
            </a:r>
            <a:r>
              <a:rPr lang="en-US" dirty="0" err="1" smtClean="0"/>
              <a:t>mahdollisille</a:t>
            </a:r>
            <a:r>
              <a:rPr lang="en-US" dirty="0" smtClean="0"/>
              <a:t> </a:t>
            </a:r>
            <a:r>
              <a:rPr lang="en-US" dirty="0" err="1" smtClean="0"/>
              <a:t>muille</a:t>
            </a:r>
            <a:r>
              <a:rPr lang="en-US" dirty="0" smtClean="0"/>
              <a:t> </a:t>
            </a:r>
            <a:r>
              <a:rPr lang="en-US" dirty="0" err="1" smtClean="0"/>
              <a:t>opettajille</a:t>
            </a:r>
            <a:r>
              <a:rPr lang="en-US" dirty="0" smtClean="0"/>
              <a:t>, </a:t>
            </a:r>
            <a:r>
              <a:rPr lang="en-US" dirty="0" err="1" smtClean="0"/>
              <a:t>joille</a:t>
            </a:r>
            <a:r>
              <a:rPr lang="en-US" dirty="0" smtClean="0"/>
              <a:t> </a:t>
            </a:r>
            <a:r>
              <a:rPr lang="en-US" dirty="0" err="1" smtClean="0"/>
              <a:t>muistikirja</a:t>
            </a:r>
            <a:r>
              <a:rPr lang="en-US" dirty="0" smtClean="0"/>
              <a:t> on </a:t>
            </a:r>
            <a:r>
              <a:rPr lang="en-US" dirty="0" err="1" smtClean="0"/>
              <a:t>jaettu</a:t>
            </a:r>
            <a:r>
              <a:rPr lang="en-US" dirty="0" smtClean="0"/>
              <a:t>, </a:t>
            </a:r>
            <a:r>
              <a:rPr lang="en-US" dirty="0" err="1" smtClean="0"/>
              <a:t>esim</a:t>
            </a:r>
            <a:r>
              <a:rPr lang="en-US" dirty="0" smtClean="0"/>
              <a:t>. </a:t>
            </a:r>
            <a:r>
              <a:rPr lang="en-US" dirty="0" err="1" smtClean="0"/>
              <a:t>sijaiselle</a:t>
            </a:r>
            <a:r>
              <a:rPr lang="en-US" dirty="0" smtClean="0"/>
              <a:t>)</a:t>
            </a:r>
          </a:p>
          <a:p>
            <a:pPr fontAlgn="ctr"/>
            <a:r>
              <a:rPr lang="en-US" dirty="0" err="1" smtClean="0"/>
              <a:t>Esim</a:t>
            </a:r>
            <a:r>
              <a:rPr lang="en-US" dirty="0" smtClean="0"/>
              <a:t>. </a:t>
            </a:r>
            <a:r>
              <a:rPr lang="en-US" dirty="0" err="1" smtClean="0"/>
              <a:t>materiaaleille</a:t>
            </a:r>
            <a:r>
              <a:rPr lang="en-US" dirty="0" smtClean="0"/>
              <a:t>, </a:t>
            </a:r>
            <a:r>
              <a:rPr lang="en-US" dirty="0" err="1" smtClean="0"/>
              <a:t>joita</a:t>
            </a:r>
            <a:r>
              <a:rPr lang="en-US" dirty="0" smtClean="0"/>
              <a:t> </a:t>
            </a:r>
            <a:r>
              <a:rPr lang="en-US" dirty="0" err="1" smtClean="0"/>
              <a:t>opettaja</a:t>
            </a:r>
            <a:r>
              <a:rPr lang="en-US" dirty="0" smtClean="0"/>
              <a:t> </a:t>
            </a:r>
          </a:p>
          <a:p>
            <a:pPr lvl="1" fontAlgn="ctr"/>
            <a:r>
              <a:rPr lang="en-US" dirty="0" err="1" smtClean="0"/>
              <a:t>vielä</a:t>
            </a:r>
            <a:r>
              <a:rPr lang="en-US" dirty="0" smtClean="0"/>
              <a:t> </a:t>
            </a:r>
            <a:r>
              <a:rPr lang="en-US" dirty="0" err="1" smtClean="0"/>
              <a:t>muokkaa</a:t>
            </a:r>
            <a:endParaRPr lang="en-US" dirty="0"/>
          </a:p>
          <a:p>
            <a:pPr lvl="1" fontAlgn="ctr"/>
            <a:r>
              <a:rPr lang="en-US" dirty="0" err="1" smtClean="0"/>
              <a:t>nostaa</a:t>
            </a:r>
            <a:r>
              <a:rPr lang="en-US" dirty="0" smtClean="0"/>
              <a:t> </a:t>
            </a:r>
            <a:r>
              <a:rPr lang="en-US" dirty="0" err="1" smtClean="0"/>
              <a:t>vaiheittain</a:t>
            </a:r>
            <a:r>
              <a:rPr lang="en-US" dirty="0" smtClean="0"/>
              <a:t> </a:t>
            </a:r>
            <a:r>
              <a:rPr lang="en-US" dirty="0" err="1" smtClean="0"/>
              <a:t>näkyviin</a:t>
            </a:r>
            <a:r>
              <a:rPr lang="en-US" dirty="0" smtClean="0"/>
              <a:t> </a:t>
            </a:r>
            <a:r>
              <a:rPr lang="en-US" dirty="0" err="1" smtClean="0"/>
              <a:t>oppilaille</a:t>
            </a:r>
            <a:r>
              <a:rPr lang="en-US" dirty="0" smtClean="0"/>
              <a:t> </a:t>
            </a:r>
            <a:r>
              <a:rPr lang="en-US" dirty="0" err="1" smtClean="0"/>
              <a:t>sisältökirjaston</a:t>
            </a:r>
            <a:r>
              <a:rPr lang="en-US" dirty="0" smtClean="0"/>
              <a:t> </a:t>
            </a:r>
            <a:r>
              <a:rPr lang="en-US" dirty="0" err="1" smtClean="0"/>
              <a:t>puolelle</a:t>
            </a:r>
            <a:endParaRPr lang="en-US" dirty="0" smtClean="0"/>
          </a:p>
          <a:p>
            <a:pPr lvl="1" fontAlgn="ctr"/>
            <a:r>
              <a:rPr lang="en-US" dirty="0" err="1"/>
              <a:t>a</a:t>
            </a:r>
            <a:r>
              <a:rPr lang="en-US" dirty="0" err="1" smtClean="0"/>
              <a:t>ntaa</a:t>
            </a:r>
            <a:r>
              <a:rPr lang="en-US" dirty="0" smtClean="0"/>
              <a:t> </a:t>
            </a:r>
            <a:r>
              <a:rPr lang="en-US" dirty="0" err="1" smtClean="0"/>
              <a:t>sijaiselle</a:t>
            </a:r>
            <a:endParaRPr lang="en-US" dirty="0" smtClean="0"/>
          </a:p>
          <a:p>
            <a:pPr lvl="1" fontAlgn="ctr"/>
            <a:r>
              <a:rPr lang="en-US" dirty="0" err="1"/>
              <a:t>k</a:t>
            </a:r>
            <a:r>
              <a:rPr lang="en-US" dirty="0" err="1" smtClean="0"/>
              <a:t>äyttää</a:t>
            </a:r>
            <a:r>
              <a:rPr lang="en-US" dirty="0" smtClean="0"/>
              <a:t> </a:t>
            </a:r>
            <a:r>
              <a:rPr lang="en-US" dirty="0" err="1" smtClean="0"/>
              <a:t>arvioinnissa</a:t>
            </a:r>
            <a:r>
              <a:rPr lang="en-US" dirty="0" smtClean="0"/>
              <a:t>, (</a:t>
            </a:r>
            <a:r>
              <a:rPr lang="en-US" dirty="0" err="1" smtClean="0"/>
              <a:t>esim</a:t>
            </a:r>
            <a:r>
              <a:rPr lang="en-US" dirty="0" smtClean="0"/>
              <a:t>. </a:t>
            </a:r>
            <a:r>
              <a:rPr lang="en-US" dirty="0" err="1" smtClean="0"/>
              <a:t>Excelin</a:t>
            </a:r>
            <a:r>
              <a:rPr lang="en-US" dirty="0" smtClean="0"/>
              <a:t> </a:t>
            </a:r>
            <a:r>
              <a:rPr lang="en-US" dirty="0" err="1" smtClean="0"/>
              <a:t>arviointitaulukot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5170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4954" y="768626"/>
            <a:ext cx="8761413" cy="912006"/>
          </a:xfrm>
        </p:spPr>
        <p:txBody>
          <a:bodyPr/>
          <a:lstStyle/>
          <a:p>
            <a:r>
              <a:rPr lang="fi-FI" dirty="0" smtClean="0"/>
              <a:t>6.2 Muistikirjan </a:t>
            </a:r>
            <a:r>
              <a:rPr lang="fi-FI" smtClean="0"/>
              <a:t>hallinta: Salasanasuojaus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Työpöytäversio (esim. yhteistyötilan jakaminen eri pöytäryhmille)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60" y="3191565"/>
            <a:ext cx="6781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71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6.3 Poistetut muistiinpanot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Työpöytäversio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268318"/>
            <a:ext cx="10058400" cy="23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6.4 Sivuversiot (esim. online)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33" y="3127513"/>
            <a:ext cx="6507775" cy="2109304"/>
          </a:xfrm>
        </p:spPr>
      </p:pic>
    </p:spTree>
    <p:extLst>
      <p:ext uri="{BB962C8B-B14F-4D97-AF65-F5344CB8AC3E}">
        <p14:creationId xmlns:p14="http://schemas.microsoft.com/office/powerpoint/2010/main" val="13458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i-FI" dirty="0" smtClean="0"/>
              <a:t>Apuohjelma</a:t>
            </a:r>
            <a:endParaRPr lang="fi-FI" dirty="0"/>
          </a:p>
          <a:p>
            <a:pPr>
              <a:buFont typeface="+mj-lt"/>
              <a:buAutoNum type="arabicPeriod"/>
            </a:pPr>
            <a:r>
              <a:rPr lang="fi-FI" dirty="0"/>
              <a:t>Työpöytäversio ja synkronointi</a:t>
            </a:r>
          </a:p>
          <a:p>
            <a:pPr>
              <a:buFont typeface="+mj-lt"/>
              <a:buAutoNum type="arabicPeriod"/>
            </a:pPr>
            <a:r>
              <a:rPr lang="fi-FI" dirty="0"/>
              <a:t>Materiaalin lisääminen </a:t>
            </a:r>
            <a:r>
              <a:rPr lang="fi-FI" dirty="0"/>
              <a:t>muistikirjaan (PDF, P</a:t>
            </a:r>
            <a:r>
              <a:rPr lang="fi-FI" dirty="0" smtClean="0"/>
              <a:t>owerpoint</a:t>
            </a:r>
            <a:r>
              <a:rPr lang="fi-FI" dirty="0"/>
              <a:t>, Word, </a:t>
            </a:r>
            <a:r>
              <a:rPr lang="fi-FI" dirty="0" smtClean="0"/>
              <a:t>Excel)</a:t>
            </a:r>
            <a:endParaRPr lang="fi-FI" dirty="0"/>
          </a:p>
          <a:p>
            <a:pPr>
              <a:buFont typeface="+mj-lt"/>
              <a:buAutoNum type="arabicPeriod"/>
            </a:pPr>
            <a:r>
              <a:rPr lang="fi-FI" dirty="0"/>
              <a:t>Upotusten teko </a:t>
            </a:r>
            <a:r>
              <a:rPr lang="fi-FI" dirty="0" smtClean="0"/>
              <a:t>(esim. </a:t>
            </a:r>
            <a:r>
              <a:rPr lang="fi-FI" dirty="0" err="1" smtClean="0"/>
              <a:t>Forms</a:t>
            </a:r>
            <a:r>
              <a:rPr lang="fi-FI" dirty="0" smtClean="0"/>
              <a:t>, </a:t>
            </a:r>
            <a:r>
              <a:rPr lang="fi-FI" dirty="0" err="1" smtClean="0"/>
              <a:t>Youtube</a:t>
            </a:r>
            <a:r>
              <a:rPr lang="fi-FI" dirty="0" smtClean="0"/>
              <a:t>)</a:t>
            </a:r>
            <a:endParaRPr lang="fi-FI" dirty="0"/>
          </a:p>
          <a:p>
            <a:pPr>
              <a:buFont typeface="+mj-lt"/>
              <a:buAutoNum type="arabicPeriod"/>
            </a:pPr>
            <a:r>
              <a:rPr lang="fi-FI" dirty="0" smtClean="0"/>
              <a:t>Oppilastyön </a:t>
            </a:r>
            <a:r>
              <a:rPr lang="fi-FI" dirty="0"/>
              <a:t>arviointi ja </a:t>
            </a:r>
            <a:r>
              <a:rPr lang="fi-FI" dirty="0" smtClean="0"/>
              <a:t>kommentointi</a:t>
            </a:r>
            <a:endParaRPr lang="fi-FI" dirty="0"/>
          </a:p>
          <a:p>
            <a:pPr>
              <a:buFont typeface="+mj-lt"/>
              <a:buAutoNum type="arabicPeriod"/>
            </a:pPr>
            <a:r>
              <a:rPr lang="fi-FI" dirty="0"/>
              <a:t>Muistikirjan </a:t>
            </a:r>
            <a:r>
              <a:rPr lang="fi-FI" dirty="0" smtClean="0"/>
              <a:t>hallinta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8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6.5 </a:t>
            </a:r>
            <a:r>
              <a:rPr lang="fi-FI" i="1" dirty="0" smtClean="0"/>
              <a:t>Näytä tekijät</a:t>
            </a:r>
            <a:endParaRPr lang="fi-FI" i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541259"/>
            <a:ext cx="4824413" cy="1540781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2956901"/>
            <a:ext cx="4824412" cy="2709498"/>
          </a:xfrm>
        </p:spPr>
      </p:pic>
      <p:sp>
        <p:nvSpPr>
          <p:cNvPr id="7" name="Ellipsi 6"/>
          <p:cNvSpPr/>
          <p:nvPr/>
        </p:nvSpPr>
        <p:spPr>
          <a:xfrm>
            <a:off x="9916367" y="3931370"/>
            <a:ext cx="1408044" cy="76055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4075042" y="3310016"/>
            <a:ext cx="1053549" cy="62135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06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Ohjeita ja opastusta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OneNote-koulutus</a:t>
            </a:r>
            <a:r>
              <a:rPr lang="fi-FI" dirty="0" smtClean="0"/>
              <a:t> (Microsoft)</a:t>
            </a:r>
          </a:p>
          <a:p>
            <a:pPr lvl="1"/>
            <a:r>
              <a:rPr lang="fi-FI" dirty="0" smtClean="0"/>
              <a:t>Täältä ohjeita OneNoten eri versioihin (eri laitteille ja eri vuosien versioihin)</a:t>
            </a:r>
          </a:p>
          <a:p>
            <a:r>
              <a:rPr lang="fi-FI" dirty="0" smtClean="0">
                <a:hlinkClick r:id="rId3"/>
              </a:rPr>
              <a:t>Office-koulutuskeskus</a:t>
            </a:r>
            <a:r>
              <a:rPr lang="fi-FI" dirty="0" smtClean="0"/>
              <a:t> (Microsoft)</a:t>
            </a:r>
          </a:p>
          <a:p>
            <a:pPr lvl="1"/>
            <a:r>
              <a:rPr lang="fi-FI" dirty="0" smtClean="0"/>
              <a:t>Ohjeita muihinkin Office-paketin sovelluksiin (esim. Excel ja Outlook)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5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Apuohjelma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dirty="0" smtClean="0">
                <a:hlinkClick r:id="rId2"/>
              </a:rPr>
              <a:t>Apuohjelman esittely (Microsoft)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Helpottaa </a:t>
            </a:r>
            <a:r>
              <a:rPr lang="fi-FI" dirty="0"/>
              <a:t>erityisesti </a:t>
            </a:r>
            <a:endParaRPr lang="fi-FI" dirty="0">
              <a:solidFill>
                <a:schemeClr val="tx1"/>
              </a:solidFill>
            </a:endParaRPr>
          </a:p>
          <a:p>
            <a:pPr lvl="1"/>
            <a:r>
              <a:rPr lang="fi-FI" dirty="0"/>
              <a:t>osien ja sivujen jakamista kesken kurssin oppilaan omaan tilaan tai vaikka aivan toiseen muistikirjaan</a:t>
            </a:r>
            <a:endParaRPr lang="fi-FI" dirty="0">
              <a:solidFill>
                <a:schemeClr val="tx1"/>
              </a:solidFill>
            </a:endParaRPr>
          </a:p>
          <a:p>
            <a:pPr lvl="2"/>
            <a:r>
              <a:rPr lang="fi-FI" dirty="0"/>
              <a:t>Opettajalla voi olla sama suunnitteluversio vuodesta toiseen</a:t>
            </a:r>
            <a:endParaRPr lang="fi-FI" dirty="0">
              <a:solidFill>
                <a:schemeClr val="tx1"/>
              </a:solidFill>
            </a:endParaRPr>
          </a:p>
          <a:p>
            <a:pPr lvl="1"/>
            <a:r>
              <a:rPr lang="fi-FI" dirty="0"/>
              <a:t>Oppilastöiden läpikäyntiä</a:t>
            </a:r>
            <a:endParaRPr lang="fi-FI" dirty="0">
              <a:solidFill>
                <a:schemeClr val="tx1"/>
              </a:solidFill>
            </a:endParaRPr>
          </a:p>
          <a:p>
            <a:pPr lvl="1"/>
            <a:r>
              <a:rPr lang="fi-FI" dirty="0"/>
              <a:t>Tietojen yhdistämistä eri oppimisen hallintajärjestelmiin tai opiskelijatietojärjestelmiin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/>
              <a:t>Toimii vain uusimmissa työpöytäversioissa (2013 ja 2016)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/>
              <a:t>Lataus verkon kautta, ks. seuraava dia</a:t>
            </a:r>
          </a:p>
        </p:txBody>
      </p:sp>
    </p:spTree>
    <p:extLst>
      <p:ext uri="{BB962C8B-B14F-4D97-AF65-F5344CB8AC3E}">
        <p14:creationId xmlns:p14="http://schemas.microsoft.com/office/powerpoint/2010/main" val="2641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Apuohjelman lataaminen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Kirjaudu: </a:t>
            </a:r>
            <a:r>
              <a:rPr lang="fi-FI" dirty="0" err="1" smtClean="0"/>
              <a:t>edupalvelut.fi</a:t>
            </a:r>
            <a:endParaRPr lang="fi-FI" dirty="0" smtClean="0"/>
          </a:p>
          <a:p>
            <a:r>
              <a:rPr lang="fi-FI" dirty="0" smtClean="0"/>
              <a:t>Sovellusvalikosta: Class </a:t>
            </a:r>
            <a:r>
              <a:rPr lang="fi-FI" dirty="0" err="1" smtClean="0"/>
              <a:t>Notebook</a:t>
            </a:r>
            <a:endParaRPr lang="fi-FI" dirty="0" smtClean="0"/>
          </a:p>
          <a:p>
            <a:r>
              <a:rPr lang="fi-FI" b="1" i="1" dirty="0" smtClean="0"/>
              <a:t>Lataa Luokan muistikirja –apuohjelma</a:t>
            </a:r>
          </a:p>
          <a:p>
            <a:r>
              <a:rPr lang="fi-FI" b="1" i="1" dirty="0" smtClean="0"/>
              <a:t>Hyväksy käyttöoikeusehdot ja –määräykset</a:t>
            </a:r>
          </a:p>
          <a:p>
            <a:r>
              <a:rPr lang="fi-FI" b="1" i="1" dirty="0" smtClean="0"/>
              <a:t>Asenna</a:t>
            </a:r>
          </a:p>
          <a:p>
            <a:r>
              <a:rPr lang="fi-FI" b="1" dirty="0" smtClean="0"/>
              <a:t>Käynnistä OneNote ja avaa </a:t>
            </a:r>
            <a:r>
              <a:rPr lang="fi-FI" b="1" dirty="0" smtClean="0"/>
              <a:t>muistikirja</a:t>
            </a:r>
          </a:p>
          <a:p>
            <a:r>
              <a:rPr lang="fi-FI" dirty="0" smtClean="0"/>
              <a:t>Katsotaan eri toiminnot läpi</a:t>
            </a:r>
            <a:endParaRPr lang="fi-FI" dirty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99" y="2608683"/>
            <a:ext cx="5725303" cy="2790135"/>
          </a:xfrm>
        </p:spPr>
      </p:pic>
      <p:sp>
        <p:nvSpPr>
          <p:cNvPr id="11" name="Ellipsi 10"/>
          <p:cNvSpPr/>
          <p:nvPr/>
        </p:nvSpPr>
        <p:spPr>
          <a:xfrm>
            <a:off x="5824399" y="5022574"/>
            <a:ext cx="1865176" cy="37624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0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Työpöytäversio ja synkronointi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Avaa muistikirjan online-versio ja valitse </a:t>
            </a:r>
            <a:r>
              <a:rPr lang="fi-FI" b="1" dirty="0"/>
              <a:t>Avaa </a:t>
            </a:r>
            <a:r>
              <a:rPr lang="fi-FI" b="1" dirty="0" smtClean="0"/>
              <a:t>OneNotessa</a:t>
            </a:r>
            <a:endParaRPr lang="fi-FI" b="1" dirty="0"/>
          </a:p>
          <a:p>
            <a:r>
              <a:rPr lang="fi-FI" dirty="0" smtClean="0"/>
              <a:t>(Asenna omillekin </a:t>
            </a:r>
            <a:r>
              <a:rPr lang="fi-FI" dirty="0"/>
              <a:t>laitteillesi ilmaiseksi </a:t>
            </a:r>
            <a:r>
              <a:rPr lang="fi-FI" dirty="0" smtClean="0"/>
              <a:t>Office-paketti)</a:t>
            </a:r>
            <a:endParaRPr lang="fi-FI" dirty="0"/>
          </a:p>
          <a:p>
            <a:r>
              <a:rPr lang="fi-FI" dirty="0" smtClean="0"/>
              <a:t>Monipuolisemmat työkalut esim. liittää tiedostoja ja muuta materiaalia</a:t>
            </a:r>
          </a:p>
          <a:p>
            <a:r>
              <a:rPr lang="fi-FI" dirty="0" smtClean="0"/>
              <a:t>Luokan </a:t>
            </a:r>
            <a:r>
              <a:rPr lang="fi-FI" dirty="0"/>
              <a:t>muistikirjan </a:t>
            </a:r>
            <a:r>
              <a:rPr lang="fi-FI" dirty="0" smtClean="0"/>
              <a:t>apuohjelma (jos asennettu, ks. edellinen dia)</a:t>
            </a:r>
            <a:endParaRPr lang="fi-FI" dirty="0"/>
          </a:p>
          <a:p>
            <a:r>
              <a:rPr lang="fi-FI" dirty="0"/>
              <a:t>Varmista </a:t>
            </a:r>
            <a:r>
              <a:rPr lang="fi-FI" dirty="0" smtClean="0"/>
              <a:t>aina lopuksi</a:t>
            </a:r>
            <a:r>
              <a:rPr lang="fi-FI" dirty="0"/>
              <a:t>, että viimeisetkin muutokset on synkronoitu</a:t>
            </a:r>
          </a:p>
          <a:p>
            <a:pPr lvl="1"/>
            <a:r>
              <a:rPr lang="fi-FI" b="1" dirty="0" smtClean="0"/>
              <a:t>Synkronoi vaikka </a:t>
            </a:r>
            <a:r>
              <a:rPr lang="fi-FI" b="1" dirty="0"/>
              <a:t>lopuksi vielä </a:t>
            </a:r>
            <a:r>
              <a:rPr lang="fi-FI" b="1" dirty="0" smtClean="0"/>
              <a:t>itse (hiiren oikealla)!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9913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 Materiaalin </a:t>
            </a:r>
            <a:r>
              <a:rPr lang="fi-FI" dirty="0" smtClean="0"/>
              <a:t>lisääminen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Ks. kohta </a:t>
            </a:r>
            <a:r>
              <a:rPr lang="fi-FI" b="1" i="1" dirty="0" smtClean="0"/>
              <a:t>Lisää </a:t>
            </a:r>
            <a:r>
              <a:rPr lang="fi-FI" b="1" dirty="0" smtClean="0"/>
              <a:t>ja kokeile rohkeasti</a:t>
            </a:r>
            <a:r>
              <a:rPr lang="fi-FI" b="1" dirty="0" smtClean="0"/>
              <a:t>! </a:t>
            </a:r>
            <a:r>
              <a:rPr lang="fi-FI" b="1" dirty="0" smtClean="0">
                <a:hlinkClick r:id="rId2"/>
              </a:rPr>
              <a:t>Tiedoston lisäämisestä</a:t>
            </a:r>
            <a:r>
              <a:rPr lang="fi-FI" b="1" dirty="0" smtClean="0"/>
              <a:t> </a:t>
            </a:r>
            <a:r>
              <a:rPr lang="fi-FI" dirty="0" smtClean="0"/>
              <a:t>(Microsoft)</a:t>
            </a:r>
            <a:endParaRPr lang="fi-FI" dirty="0" smtClean="0"/>
          </a:p>
          <a:p>
            <a:r>
              <a:rPr lang="fi-FI" dirty="0" smtClean="0"/>
              <a:t>Windows-laitteiden työpöytäversio monipuolisempi kuin esim. </a:t>
            </a:r>
            <a:r>
              <a:rPr lang="fi-FI" dirty="0" err="1" smtClean="0"/>
              <a:t>macissa</a:t>
            </a:r>
            <a:endParaRPr lang="fi-FI" dirty="0" smtClean="0"/>
          </a:p>
          <a:p>
            <a:r>
              <a:rPr lang="fi-FI" dirty="0" smtClean="0"/>
              <a:t>Onlinessa myös selaimella väliä</a:t>
            </a:r>
            <a:endParaRPr lang="fi-FI" dirty="0" smtClean="0"/>
          </a:p>
          <a:p>
            <a:r>
              <a:rPr lang="fi-FI" dirty="0" smtClean="0"/>
              <a:t>Äänitä-toiminnossa </a:t>
            </a:r>
            <a:r>
              <a:rPr lang="fi-FI" dirty="0" smtClean="0"/>
              <a:t>aikaraja online-versiossa (Chrome)</a:t>
            </a:r>
            <a:endParaRPr lang="fi-FI" dirty="0" smtClean="0"/>
          </a:p>
          <a:p>
            <a:r>
              <a:rPr lang="fi-FI" dirty="0" smtClean="0"/>
              <a:t>Ks. </a:t>
            </a:r>
            <a:r>
              <a:rPr lang="fi-FI" dirty="0" smtClean="0"/>
              <a:t>ohjeiden </a:t>
            </a:r>
            <a:r>
              <a:rPr lang="fi-FI" dirty="0" smtClean="0"/>
              <a:t>kohta </a:t>
            </a:r>
            <a:r>
              <a:rPr lang="fi-FI" i="1" dirty="0" smtClean="0">
                <a:hlinkClick r:id="rId3"/>
              </a:rPr>
              <a:t>Muistiinpanojen </a:t>
            </a:r>
            <a:r>
              <a:rPr lang="fi-FI" i="1" dirty="0" smtClean="0">
                <a:hlinkClick r:id="rId3"/>
              </a:rPr>
              <a:t>tekeminen</a:t>
            </a:r>
            <a:endParaRPr lang="fi-FI" i="1" dirty="0" smtClean="0"/>
          </a:p>
        </p:txBody>
      </p:sp>
    </p:spTree>
    <p:extLst>
      <p:ext uri="{BB962C8B-B14F-4D97-AF65-F5344CB8AC3E}">
        <p14:creationId xmlns:p14="http://schemas.microsoft.com/office/powerpoint/2010/main" val="295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 </a:t>
            </a:r>
            <a:r>
              <a:rPr lang="fi-FI" i="1" dirty="0" smtClean="0"/>
              <a:t>Lisää </a:t>
            </a:r>
            <a:r>
              <a:rPr lang="fi-FI" dirty="0" smtClean="0"/>
              <a:t>(online, Chrome)</a:t>
            </a:r>
            <a:endParaRPr lang="fi-FI" i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588388"/>
            <a:ext cx="8824913" cy="1446523"/>
          </a:xfrm>
        </p:spPr>
      </p:pic>
    </p:spTree>
    <p:extLst>
      <p:ext uri="{BB962C8B-B14F-4D97-AF65-F5344CB8AC3E}">
        <p14:creationId xmlns:p14="http://schemas.microsoft.com/office/powerpoint/2010/main" val="14769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0418" y="662609"/>
            <a:ext cx="8895950" cy="1018023"/>
          </a:xfrm>
        </p:spPr>
        <p:txBody>
          <a:bodyPr/>
          <a:lstStyle/>
          <a:p>
            <a:r>
              <a:rPr lang="fi-FI" dirty="0" smtClean="0"/>
              <a:t>3. </a:t>
            </a:r>
            <a:r>
              <a:rPr lang="fi-FI" i="1" dirty="0" smtClean="0"/>
              <a:t>Lisää </a:t>
            </a:r>
            <a:r>
              <a:rPr lang="fi-FI" dirty="0" smtClean="0"/>
              <a:t>(online, Safari)</a:t>
            </a:r>
            <a:br>
              <a:rPr lang="fi-FI" dirty="0" smtClean="0"/>
            </a:br>
            <a:r>
              <a:rPr lang="fi-FI" dirty="0" smtClean="0"/>
              <a:t>- huom. </a:t>
            </a:r>
            <a:r>
              <a:rPr lang="fi-FI" i="1" dirty="0" smtClean="0"/>
              <a:t>Äänitä</a:t>
            </a:r>
            <a:r>
              <a:rPr lang="fi-FI" dirty="0" smtClean="0"/>
              <a:t> puuttuu! 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56" y="3505200"/>
            <a:ext cx="8102600" cy="1612900"/>
          </a:xfrm>
        </p:spPr>
      </p:pic>
    </p:spTree>
    <p:extLst>
      <p:ext uri="{BB962C8B-B14F-4D97-AF65-F5344CB8AC3E}">
        <p14:creationId xmlns:p14="http://schemas.microsoft.com/office/powerpoint/2010/main" val="12148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 </a:t>
            </a:r>
            <a:r>
              <a:rPr lang="fi-FI" i="1" dirty="0" smtClean="0"/>
              <a:t>Lisää</a:t>
            </a:r>
            <a:r>
              <a:rPr lang="fi-FI" dirty="0" smtClean="0"/>
              <a:t> (OneNote for Mac 2016)</a:t>
            </a:r>
            <a:endParaRPr lang="fi-FI" i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743871"/>
            <a:ext cx="8824913" cy="1135558"/>
          </a:xfrm>
        </p:spPr>
      </p:pic>
    </p:spTree>
    <p:extLst>
      <p:ext uri="{BB962C8B-B14F-4D97-AF65-F5344CB8AC3E}">
        <p14:creationId xmlns:p14="http://schemas.microsoft.com/office/powerpoint/2010/main" val="1251886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485</TotalTime>
  <Words>505</Words>
  <Application>Microsoft Macintosh PowerPoint</Application>
  <PresentationFormat>Laajakuva</PresentationFormat>
  <Paragraphs>89</Paragraphs>
  <Slides>21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Wingdings 3</vt:lpstr>
      <vt:lpstr>Arial</vt:lpstr>
      <vt:lpstr>Ioni (johtoryhmä)</vt:lpstr>
      <vt:lpstr>Luokan OneNote -muistikirja</vt:lpstr>
      <vt:lpstr>Sisältö</vt:lpstr>
      <vt:lpstr>1. Apuohjelma</vt:lpstr>
      <vt:lpstr>1. Apuohjelman lataaminen</vt:lpstr>
      <vt:lpstr>2. Työpöytäversio ja synkronointi</vt:lpstr>
      <vt:lpstr>3. Materiaalin lisääminen</vt:lpstr>
      <vt:lpstr>3. Lisää (online, Chrome)</vt:lpstr>
      <vt:lpstr>3. Lisää (online, Safari) - huom. Äänitä puuttuu! </vt:lpstr>
      <vt:lpstr>3. Lisää (OneNote for Mac 2016)</vt:lpstr>
      <vt:lpstr>3. PDF, Powerpoint, Word, Excel</vt:lpstr>
      <vt:lpstr>4.1 Upotusten teko (Microsoft Forms)</vt:lpstr>
      <vt:lpstr>4.2 Upotusten teko (esim. YouTube)</vt:lpstr>
      <vt:lpstr>5. Opiskelijan työn arviointi ja kommentointi </vt:lpstr>
      <vt:lpstr>6. Muistikirjan hallinta</vt:lpstr>
      <vt:lpstr>6. Ks. eri toiminnallisuudet</vt:lpstr>
      <vt:lpstr>6.1 Vain opettaja -osaryhmä</vt:lpstr>
      <vt:lpstr>6.2 Muistikirjan hallinta: Salasanasuojaus</vt:lpstr>
      <vt:lpstr>6.3 Poistetut muistiinpanot</vt:lpstr>
      <vt:lpstr>6.4 Sivuversiot (esim. online)</vt:lpstr>
      <vt:lpstr>6.5 Näytä tekijät</vt:lpstr>
      <vt:lpstr>Ohjeita ja opastusta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Luokan OneNote -muistikirja</dc:title>
  <dc:creator/>
  <cp:lastModifiedBy>Anna Aliisa Malinen</cp:lastModifiedBy>
  <cp:revision>53</cp:revision>
  <dcterms:created xsi:type="dcterms:W3CDTF">2012-08-08T08:08:12Z</dcterms:created>
  <dcterms:modified xsi:type="dcterms:W3CDTF">2016-08-28T10:59:38Z</dcterms:modified>
</cp:coreProperties>
</file>