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58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7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3" d="100"/>
          <a:sy n="93" d="100"/>
        </p:scale>
        <p:origin x="-40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D127-2517-45A9-8C0D-157298A95C42}" type="datetimeFigureOut">
              <a:rPr lang="fi-FI"/>
              <a:t>7.9.15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30328-0F9D-4659-A0AF-499B074171C0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38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30328-0F9D-4659-A0AF-499B074171C0}" type="slidenum">
              <a:rPr lang="fi-FI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073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30328-0F9D-4659-A0AF-499B074171C0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7565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30328-0F9D-4659-A0AF-499B074171C0}" type="slidenum">
              <a:rPr lang="fi-FI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69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7.9.15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7.9.15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7.9.15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7.9.15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7.9.15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7.9.15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7.9.15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7.9.15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7.9.15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7.9.15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7.9.15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7.9.15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fi-fi/article/OneNote-K%C3%A4yt%C3%B6n-aloittaminen-020b2cd0-2e7e-4918-8e58-f434953acca2?d=2012-12-31+00:00:01&amp;CorrelationId=ace93a8f-ec6f-4c28-9836-083b1a556e60&amp;ui=fi-FI&amp;rs=fi-FI&amp;ad=FI" TargetMode="External"/><Relationship Id="rId4" Type="http://schemas.openxmlformats.org/officeDocument/2006/relationships/hyperlink" Target="http://onenoteforteachers.com" TargetMode="External"/><Relationship Id="rId5" Type="http://schemas.openxmlformats.org/officeDocument/2006/relationships/hyperlink" Target="https://support.office.com/fi-fi/article/-Luokan-OneNote-muistikirjan-luontisovelluksen-k%C3%A4yt%C3%B6n-aloittaminen-vaiheittainen-opas-opettajille-28666b8e-b0ae-48fe-b001-1874f5f6db58?ui=fi-FI&amp;rs=fi-FI&amp;ad=FI" TargetMode="External"/><Relationship Id="rId6" Type="http://schemas.openxmlformats.org/officeDocument/2006/relationships/hyperlink" Target="https://www.youtube.com/watch?v=KRSHgUMx73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Luokan OneNote-</a:t>
            </a:r>
            <a:r>
              <a:rPr lang="fi-FI" dirty="0" smtClean="0"/>
              <a:t>muistikirjan luominen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1600" dirty="0" smtClean="0"/>
              <a:t>Anna Malinen</a:t>
            </a:r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170" y="4099692"/>
            <a:ext cx="990693" cy="3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Esikatselu</a:t>
            </a:r>
            <a:endParaRPr lang="fi-FI" dirty="0"/>
          </a:p>
        </p:txBody>
      </p:sp>
      <p:pic>
        <p:nvPicPr>
          <p:cNvPr id="6" name="Sisällön paikkamerkki 5" descr="Näyttökuva 2015-04-08 kello 10.18.39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37" b="-5537"/>
          <a:stretch>
            <a:fillRect/>
          </a:stretch>
        </p:blipFill>
        <p:spPr/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i-FI" dirty="0" smtClean="0"/>
              <a:t>Voit vielä esikatsella opettajan ja opiskelijan muistikirjanäkymää.</a:t>
            </a:r>
          </a:p>
          <a:p>
            <a:pPr marL="514350" indent="-514350">
              <a:buAutoNum type="arabicPeriod"/>
            </a:pPr>
            <a:r>
              <a:rPr lang="fi-FI" dirty="0" smtClean="0"/>
              <a:t>Jos vielä haluat tehdä muutoksia, valitse nuoli vasemmalle.</a:t>
            </a:r>
          </a:p>
          <a:p>
            <a:pPr marL="514350" indent="-514350">
              <a:buAutoNum type="arabicPeriod"/>
            </a:pPr>
            <a:r>
              <a:rPr lang="fi-FI" dirty="0" smtClean="0"/>
              <a:t>Valitse </a:t>
            </a:r>
            <a:r>
              <a:rPr lang="fi-FI" i="1" dirty="0" smtClean="0"/>
              <a:t>Luo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Rengas 6"/>
          <p:cNvSpPr/>
          <p:nvPr/>
        </p:nvSpPr>
        <p:spPr>
          <a:xfrm>
            <a:off x="3636211" y="2446421"/>
            <a:ext cx="2125578" cy="628315"/>
          </a:xfrm>
          <a:prstGeom prst="donut">
            <a:avLst>
              <a:gd name="adj" fmla="val 6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8" name="Rengas 7"/>
          <p:cNvSpPr/>
          <p:nvPr/>
        </p:nvSpPr>
        <p:spPr>
          <a:xfrm>
            <a:off x="5100109" y="5497856"/>
            <a:ext cx="836189" cy="570527"/>
          </a:xfrm>
          <a:prstGeom prst="donut">
            <a:avLst>
              <a:gd name="adj" fmla="val 6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9" name="Rengas 8"/>
          <p:cNvSpPr/>
          <p:nvPr/>
        </p:nvSpPr>
        <p:spPr>
          <a:xfrm>
            <a:off x="687813" y="1902631"/>
            <a:ext cx="568820" cy="543792"/>
          </a:xfrm>
          <a:prstGeom prst="donut">
            <a:avLst>
              <a:gd name="adj" fmla="val 6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7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 descr="Näyttökuva 2015-09-07 kello 20.07.44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66" b="-4466"/>
          <a:stretch>
            <a:fillRect/>
          </a:stretch>
        </p:blipFill>
        <p:spPr/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i-FI" dirty="0" smtClean="0"/>
              <a:t>Saat tämän linkin myöhemminkin, mutta kopioi se tästä talteen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i="1" dirty="0" smtClean="0"/>
              <a:t>Opiskelijoille kannattaa antaa linkki ilman </a:t>
            </a:r>
            <a:r>
              <a:rPr lang="fi-FI" i="1" dirty="0" err="1" smtClean="0"/>
              <a:t>onenote-sanaa</a:t>
            </a:r>
            <a:r>
              <a:rPr lang="fi-FI" i="1" dirty="0" smtClean="0"/>
              <a:t>, jotta he pääsevät suoraan online-versioon.</a:t>
            </a:r>
          </a:p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r>
              <a:rPr lang="fi-FI" dirty="0" smtClean="0"/>
              <a:t>2. Valitse </a:t>
            </a:r>
            <a:r>
              <a:rPr lang="fi-FI" i="1" dirty="0" smtClean="0"/>
              <a:t>Palaa alkuun</a:t>
            </a:r>
            <a:r>
              <a:rPr lang="fi-FI" dirty="0" smtClean="0"/>
              <a:t>.</a:t>
            </a:r>
            <a:endParaRPr lang="fi-FI" dirty="0" smtClean="0"/>
          </a:p>
        </p:txBody>
      </p:sp>
      <p:sp>
        <p:nvSpPr>
          <p:cNvPr id="6" name="Rengas 5"/>
          <p:cNvSpPr/>
          <p:nvPr/>
        </p:nvSpPr>
        <p:spPr>
          <a:xfrm>
            <a:off x="1230619" y="4356649"/>
            <a:ext cx="4887573" cy="640918"/>
          </a:xfrm>
          <a:prstGeom prst="donut">
            <a:avLst>
              <a:gd name="adj" fmla="val 6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7" name="Rengas 6"/>
          <p:cNvSpPr/>
          <p:nvPr/>
        </p:nvSpPr>
        <p:spPr>
          <a:xfrm>
            <a:off x="1545993" y="5338859"/>
            <a:ext cx="1608700" cy="570527"/>
          </a:xfrm>
          <a:prstGeom prst="donut">
            <a:avLst>
              <a:gd name="adj" fmla="val 6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98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Muistikirjat löydät jatkossa </a:t>
            </a:r>
            <a:r>
              <a:rPr lang="fi-FI" dirty="0" err="1" smtClean="0"/>
              <a:t>Onedrivesta</a:t>
            </a:r>
            <a:r>
              <a:rPr lang="fi-FI" dirty="0" smtClean="0"/>
              <a:t>!</a:t>
            </a:r>
            <a:endParaRPr lang="fi-FI" dirty="0"/>
          </a:p>
        </p:txBody>
      </p:sp>
      <p:pic>
        <p:nvPicPr>
          <p:cNvPr id="4" name="Sisällön paikkamerkki 3" descr="Näyttökuva 2015-09-07 kello 20.09.53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33" t="-19862" r="20033" b="-19862"/>
          <a:stretch/>
        </p:blipFill>
        <p:spPr>
          <a:xfrm>
            <a:off x="-1024251" y="1825625"/>
            <a:ext cx="7044051" cy="4236997"/>
          </a:xfrm>
        </p:spPr>
      </p:pic>
      <p:pic>
        <p:nvPicPr>
          <p:cNvPr id="6" name="Sisällön paikkamerkki 5" descr="Näyttökuva 2015-09-07 kello 20.24.33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9" r="13969"/>
          <a:stretch>
            <a:fillRect/>
          </a:stretch>
        </p:blipFill>
        <p:spPr/>
      </p:pic>
      <p:sp>
        <p:nvSpPr>
          <p:cNvPr id="7" name="Rengas 6"/>
          <p:cNvSpPr/>
          <p:nvPr/>
        </p:nvSpPr>
        <p:spPr>
          <a:xfrm>
            <a:off x="431215" y="4219223"/>
            <a:ext cx="4987451" cy="1016000"/>
          </a:xfrm>
          <a:prstGeom prst="donut">
            <a:avLst>
              <a:gd name="adj" fmla="val 6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8" name="Rengas 7"/>
          <p:cNvSpPr/>
          <p:nvPr/>
        </p:nvSpPr>
        <p:spPr>
          <a:xfrm>
            <a:off x="5722881" y="1571192"/>
            <a:ext cx="1608700" cy="4750586"/>
          </a:xfrm>
          <a:prstGeom prst="donut">
            <a:avLst>
              <a:gd name="adj" fmla="val 6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10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OneNote-oppaita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>
                <a:latin typeface="Calibri" charset="0"/>
              </a:rPr>
              <a:t>OneNoten perusidea:</a:t>
            </a:r>
          </a:p>
          <a:p>
            <a:pPr lvl="1"/>
            <a:r>
              <a:rPr lang="fi-FI" dirty="0">
                <a:latin typeface="Calibri" charset="0"/>
                <a:hlinkClick r:id="rId3"/>
              </a:rPr>
              <a:t>https://support.office.com/fi-fi/article/OneNote-Käytön-aloittaminen-020b2cd0-2e7e-4918-8e58-f434953acca2?d=2012-12-31+00%3a00%3a01&amp;CorrelationId=ace93a8f-ec6f-4c28-9836-083b1a556e60&amp;ui=fi-FI&amp;rs=fi-FI&amp;ad=FI</a:t>
            </a:r>
            <a:endParaRPr lang="fi-FI" dirty="0">
              <a:solidFill>
                <a:srgbClr val="000000"/>
              </a:solidFill>
              <a:latin typeface="Calibri"/>
              <a:hlinkClick r:id="rId3"/>
            </a:endParaRPr>
          </a:p>
          <a:p>
            <a:r>
              <a:rPr lang="fi-FI" dirty="0">
                <a:hlinkClick r:id="rId4"/>
              </a:rPr>
              <a:t>http://</a:t>
            </a:r>
            <a:r>
              <a:rPr lang="fi-FI" dirty="0" smtClean="0">
                <a:hlinkClick r:id="rId4"/>
              </a:rPr>
              <a:t>onenoteforteachers.com</a:t>
            </a:r>
            <a:endParaRPr lang="fi-FI" dirty="0"/>
          </a:p>
          <a:p>
            <a:r>
              <a:rPr lang="fi-FI" dirty="0"/>
              <a:t>Luokan OneNote-muistikirja:</a:t>
            </a:r>
          </a:p>
          <a:p>
            <a:pPr lvl="1"/>
            <a:r>
              <a:rPr lang="fi-FI" dirty="0">
                <a:latin typeface="Calibri" charset="0"/>
                <a:hlinkClick r:id="rId5"/>
              </a:rPr>
              <a:t>https://support.office.com/fi-fi/article/-Luokan-OneNote-muistikirjan-luontisovelluksen-käytön-aloittaminen-vaiheittainen-opas-opettajille-28666b8e-b0ae-48fe-b001-1874f5f6db58?ui=fi-FI&amp;rs=fi-FI&amp;ad=FI</a:t>
            </a:r>
          </a:p>
          <a:p>
            <a:pPr lvl="1"/>
            <a:r>
              <a:rPr lang="fi-FI" dirty="0">
                <a:latin typeface="Calibri" charset="0"/>
                <a:hlinkClick r:id="rId6"/>
              </a:rPr>
              <a:t>https://www.youtube.com/watch?v=KRSHgUMx73g</a:t>
            </a:r>
          </a:p>
          <a:p>
            <a:pPr lvl="1"/>
            <a:endParaRPr lang="fi-FI" dirty="0">
              <a:latin typeface="Calibri" charset="0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198646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Kolme kärpästä yhdellä iskulla!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Luokan OneNote-muistikirja sisältää kolme eri tavalla jakautuvaa muistikirjaa:</a:t>
            </a:r>
          </a:p>
          <a:p>
            <a:endParaRPr lang="fi-FI" dirty="0" smtClean="0"/>
          </a:p>
          <a:p>
            <a:pPr lvl="1"/>
            <a:r>
              <a:rPr lang="fi-FI" dirty="0" smtClean="0"/>
              <a:t>1. </a:t>
            </a:r>
            <a:r>
              <a:rPr lang="fi-FI" b="1" dirty="0" smtClean="0"/>
              <a:t>Sisältökirjasto</a:t>
            </a:r>
          </a:p>
          <a:p>
            <a:pPr lvl="2"/>
            <a:r>
              <a:rPr lang="fi-FI" dirty="0" smtClean="0"/>
              <a:t>opettajalla muokkausoikeus, opiskelijat voivat lukea ja kopioida</a:t>
            </a:r>
          </a:p>
          <a:p>
            <a:pPr lvl="1"/>
            <a:r>
              <a:rPr lang="fi-FI" dirty="0" smtClean="0"/>
              <a:t>2. </a:t>
            </a:r>
            <a:r>
              <a:rPr lang="fi-FI" b="1" dirty="0" smtClean="0"/>
              <a:t>Yhteistyötila</a:t>
            </a:r>
            <a:endParaRPr lang="fi-FI" b="1" dirty="0"/>
          </a:p>
          <a:p>
            <a:pPr lvl="2"/>
            <a:r>
              <a:rPr lang="fi-FI" dirty="0" smtClean="0"/>
              <a:t>opettajalla ja oppilailla muokkausoikeus)</a:t>
            </a:r>
          </a:p>
          <a:p>
            <a:pPr lvl="1"/>
            <a:r>
              <a:rPr lang="fi-FI" dirty="0" smtClean="0"/>
              <a:t>3. </a:t>
            </a:r>
            <a:r>
              <a:rPr lang="fi-FI" b="1" dirty="0" smtClean="0"/>
              <a:t>Oppilaan oma tila</a:t>
            </a:r>
          </a:p>
          <a:p>
            <a:pPr lvl="2"/>
            <a:r>
              <a:rPr lang="fi-FI" dirty="0" smtClean="0"/>
              <a:t>opettajalla ja yksittäisellä oppilaalla muokkausoikeus, tila näkyy vain oppilaalle ja opettajalle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272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8" descr="Näyttökuva 2015-09-07 kello 20.03.37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19641"/>
          <a:stretch/>
        </p:blipFill>
        <p:spPr>
          <a:xfrm>
            <a:off x="208316" y="1477434"/>
            <a:ext cx="5910262" cy="4360863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Luokan OneNote-muistikirjan luominen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1. Kirjaudu O365:een:</a:t>
            </a:r>
          </a:p>
          <a:p>
            <a:pPr lvl="1"/>
            <a:r>
              <a:rPr lang="fi-FI" dirty="0" err="1"/>
              <a:t>edupalvelut.fi</a:t>
            </a:r>
            <a:endParaRPr lang="fi-FI" dirty="0"/>
          </a:p>
          <a:p>
            <a:pPr lvl="2"/>
            <a:r>
              <a:rPr lang="fi-FI" dirty="0" err="1" smtClean="0"/>
              <a:t>wilma</a:t>
            </a:r>
            <a:r>
              <a:rPr lang="fi-FI" dirty="0" err="1"/>
              <a:t>-</a:t>
            </a:r>
            <a:r>
              <a:rPr lang="fi-FI" dirty="0" err="1" smtClean="0"/>
              <a:t>tunnukset</a:t>
            </a:r>
            <a:endParaRPr lang="fi-FI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fi-FI" sz="2800" dirty="0" smtClean="0"/>
              <a:t>2. Valitse alavasemmalta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i-FI" sz="2800" dirty="0" smtClean="0"/>
              <a:t>Luokan OneNote-muistikirja</a:t>
            </a:r>
            <a:endParaRPr lang="fi-FI" dirty="0" smtClean="0"/>
          </a:p>
        </p:txBody>
      </p:sp>
      <p:sp>
        <p:nvSpPr>
          <p:cNvPr id="7" name="Rengas 6"/>
          <p:cNvSpPr/>
          <p:nvPr/>
        </p:nvSpPr>
        <p:spPr>
          <a:xfrm>
            <a:off x="128750" y="4473659"/>
            <a:ext cx="5162917" cy="963968"/>
          </a:xfrm>
          <a:prstGeom prst="donut">
            <a:avLst>
              <a:gd name="adj" fmla="val 6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9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Valitse </a:t>
            </a:r>
            <a:r>
              <a:rPr lang="fi-FI" i="1" dirty="0"/>
              <a:t>Luo luokan muistikirja</a:t>
            </a:r>
            <a:r>
              <a:rPr lang="fi-FI" dirty="0"/>
              <a:t>.</a:t>
            </a:r>
            <a:endParaRPr lang="fi-FI" dirty="0"/>
          </a:p>
        </p:txBody>
      </p:sp>
      <p:pic>
        <p:nvPicPr>
          <p:cNvPr id="5" name="Sisällön paikkamerkki 4" descr="Näyttökuva 2015-04-08 kello 9.38.3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" b="61"/>
          <a:stretch/>
        </p:blipFill>
        <p:spPr/>
      </p:pic>
      <p:sp>
        <p:nvSpPr>
          <p:cNvPr id="4" name="Sisällön paikkamerkki 3"/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1. </a:t>
            </a:r>
            <a:endParaRPr lang="fi-FI" dirty="0"/>
          </a:p>
        </p:txBody>
      </p:sp>
      <p:sp>
        <p:nvSpPr>
          <p:cNvPr id="6" name="Rengas 5"/>
          <p:cNvSpPr/>
          <p:nvPr/>
        </p:nvSpPr>
        <p:spPr>
          <a:xfrm>
            <a:off x="1324698" y="4088137"/>
            <a:ext cx="2062158" cy="1400993"/>
          </a:xfrm>
          <a:prstGeom prst="donut">
            <a:avLst>
              <a:gd name="adj" fmla="val 6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1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i-FI" dirty="0" smtClean="0"/>
              <a:t>Anna muistikirjalle nimi.</a:t>
            </a:r>
          </a:p>
          <a:p>
            <a:pPr marL="514350" indent="-514350">
              <a:buAutoNum type="arabicPeriod"/>
            </a:pPr>
            <a:r>
              <a:rPr lang="fi-FI" dirty="0" smtClean="0"/>
              <a:t>Valitse </a:t>
            </a:r>
            <a:r>
              <a:rPr lang="fi-FI" i="1" dirty="0" smtClean="0"/>
              <a:t>Seuraava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6" name="Rengas 5"/>
          <p:cNvSpPr/>
          <p:nvPr/>
        </p:nvSpPr>
        <p:spPr>
          <a:xfrm>
            <a:off x="1329496" y="3359790"/>
            <a:ext cx="2921662" cy="530422"/>
          </a:xfrm>
          <a:prstGeom prst="donut">
            <a:avLst>
              <a:gd name="adj" fmla="val 6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pic>
        <p:nvPicPr>
          <p:cNvPr id="8" name="Sisällön paikkamerkki 7" descr="Näyttökuva 2015-04-08 kello 9.45.14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2" t="-521" r="1032" b="-49318"/>
          <a:stretch/>
        </p:blipFill>
        <p:spPr/>
      </p:pic>
      <p:sp>
        <p:nvSpPr>
          <p:cNvPr id="9" name="Rengas 8"/>
          <p:cNvSpPr/>
          <p:nvPr/>
        </p:nvSpPr>
        <p:spPr>
          <a:xfrm>
            <a:off x="1316126" y="2985473"/>
            <a:ext cx="3924294" cy="1265684"/>
          </a:xfrm>
          <a:prstGeom prst="donut">
            <a:avLst>
              <a:gd name="adj" fmla="val 6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10" name="Rengas 9"/>
          <p:cNvSpPr/>
          <p:nvPr/>
        </p:nvSpPr>
        <p:spPr>
          <a:xfrm>
            <a:off x="4799264" y="4064000"/>
            <a:ext cx="1243264" cy="721895"/>
          </a:xfrm>
          <a:prstGeom prst="donut">
            <a:avLst>
              <a:gd name="adj" fmla="val 6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4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Näyttökuva 2015-04-08 kello 10.03.15.pn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" t="-3090" r="774" b="-17126"/>
          <a:stretch/>
        </p:blipFill>
        <p:spPr/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Valitse </a:t>
            </a:r>
            <a:r>
              <a:rPr lang="fi-FI" i="1" dirty="0"/>
              <a:t>Seuraava</a:t>
            </a:r>
            <a:r>
              <a:rPr lang="fi-FI" dirty="0"/>
              <a:t>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6" name="Rengas 5"/>
          <p:cNvSpPr/>
          <p:nvPr/>
        </p:nvSpPr>
        <p:spPr>
          <a:xfrm>
            <a:off x="5059284" y="4990736"/>
            <a:ext cx="1063453" cy="797790"/>
          </a:xfrm>
          <a:prstGeom prst="donut">
            <a:avLst>
              <a:gd name="adj" fmla="val 6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2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Sisällön paikkamerkki 4" descr="Näyttökuva 2015-04-08 kello 10.06.01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16" t="-13853" r="516" b="-115174"/>
          <a:stretch/>
        </p:blipFill>
        <p:spPr>
          <a:xfrm>
            <a:off x="784727" y="1758783"/>
            <a:ext cx="5181600" cy="4351338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i-FI" dirty="0" smtClean="0"/>
              <a:t>Jätä tyhjäksi.</a:t>
            </a:r>
          </a:p>
          <a:p>
            <a:pPr marL="514350" indent="-514350">
              <a:buAutoNum type="arabicPeriod"/>
            </a:pPr>
            <a:r>
              <a:rPr lang="fi-FI" dirty="0" smtClean="0"/>
              <a:t>Valitse </a:t>
            </a:r>
            <a:r>
              <a:rPr lang="fi-FI" i="1" dirty="0" smtClean="0"/>
              <a:t>Seuraava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Rengas 6"/>
          <p:cNvSpPr/>
          <p:nvPr/>
        </p:nvSpPr>
        <p:spPr>
          <a:xfrm>
            <a:off x="5019179" y="3359789"/>
            <a:ext cx="983242" cy="757685"/>
          </a:xfrm>
          <a:prstGeom prst="donut">
            <a:avLst>
              <a:gd name="adj" fmla="val 6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0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 descr="Näyttökuva 2015-04-08 kello 10.08.31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32" t="-8162" r="1032" b="-148544"/>
          <a:stretch/>
        </p:blipFill>
        <p:spPr/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i-FI" dirty="0" smtClean="0"/>
              <a:t>Lisää opiskelijat</a:t>
            </a:r>
            <a:r>
              <a:rPr lang="fi-FI" dirty="0" smtClean="0"/>
              <a:t>.</a:t>
            </a:r>
          </a:p>
          <a:p>
            <a:pPr marL="457200" lvl="1" indent="0">
              <a:buNone/>
            </a:pPr>
            <a:r>
              <a:rPr lang="fi-FI" i="1" dirty="0" smtClean="0"/>
              <a:t>Toistaiseksi opettaja joutuu lisäämään oppilaat yksi kerrallaan.</a:t>
            </a:r>
            <a:endParaRPr lang="fi-FI" i="1" dirty="0" smtClean="0"/>
          </a:p>
          <a:p>
            <a:pPr marL="514350" indent="-514350">
              <a:buAutoNum type="arabicPeriod"/>
            </a:pPr>
            <a:r>
              <a:rPr lang="fi-FI" dirty="0" smtClean="0"/>
              <a:t>Valitse </a:t>
            </a:r>
            <a:r>
              <a:rPr lang="fi-FI" i="1" dirty="0" smtClean="0"/>
              <a:t>Seuraava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6" name="Rengas 5"/>
          <p:cNvSpPr/>
          <p:nvPr/>
        </p:nvSpPr>
        <p:spPr>
          <a:xfrm>
            <a:off x="714548" y="2691368"/>
            <a:ext cx="2574084" cy="690843"/>
          </a:xfrm>
          <a:prstGeom prst="donut">
            <a:avLst>
              <a:gd name="adj" fmla="val 6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7" name="Rengas 6"/>
          <p:cNvSpPr/>
          <p:nvPr/>
        </p:nvSpPr>
        <p:spPr>
          <a:xfrm>
            <a:off x="5032550" y="3079052"/>
            <a:ext cx="1036714" cy="704210"/>
          </a:xfrm>
          <a:prstGeom prst="donut">
            <a:avLst>
              <a:gd name="adj" fmla="val 6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Oppilaan oma tila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i-FI" dirty="0" smtClean="0"/>
              <a:t>Muokkaa opiskelijoiden yksityisen tilan </a:t>
            </a:r>
            <a:r>
              <a:rPr lang="fi-FI" i="1" dirty="0" smtClean="0"/>
              <a:t>osia</a:t>
            </a:r>
            <a:r>
              <a:rPr lang="fi-FI" dirty="0" smtClean="0"/>
              <a:t>.</a:t>
            </a:r>
          </a:p>
          <a:p>
            <a:pPr lvl="1"/>
            <a:r>
              <a:rPr lang="fi-FI" dirty="0" smtClean="0"/>
              <a:t>Voit </a:t>
            </a:r>
            <a:r>
              <a:rPr lang="fi-FI" dirty="0"/>
              <a:t>valita valmiista osan/kaikki</a:t>
            </a:r>
          </a:p>
          <a:p>
            <a:pPr marL="457200" lvl="1" indent="0">
              <a:buNone/>
            </a:pPr>
            <a:r>
              <a:rPr lang="fi-FI" dirty="0" smtClean="0"/>
              <a:t>sekä </a:t>
            </a:r>
            <a:r>
              <a:rPr lang="fi-FI" dirty="0"/>
              <a:t>lisätä </a:t>
            </a:r>
            <a:r>
              <a:rPr lang="fi-FI" dirty="0" smtClean="0"/>
              <a:t>uusia </a:t>
            </a:r>
            <a:r>
              <a:rPr lang="fi-FI" dirty="0"/>
              <a:t>ja nimetä ne haluamallasi tavalla</a:t>
            </a:r>
            <a:r>
              <a:rPr lang="fi-FI" dirty="0" smtClean="0"/>
              <a:t>.</a:t>
            </a:r>
          </a:p>
          <a:p>
            <a:pPr marL="514350" indent="-514350">
              <a:buAutoNum type="arabicPeriod"/>
            </a:pPr>
            <a:r>
              <a:rPr lang="fi-FI" dirty="0" smtClean="0"/>
              <a:t>Valitse lopuksi </a:t>
            </a:r>
            <a:r>
              <a:rPr lang="fi-FI" i="1" dirty="0" smtClean="0"/>
              <a:t>Seuraava</a:t>
            </a:r>
            <a:r>
              <a:rPr lang="fi-FI" dirty="0" smtClean="0"/>
              <a:t>.</a:t>
            </a:r>
          </a:p>
        </p:txBody>
      </p:sp>
      <p:pic>
        <p:nvPicPr>
          <p:cNvPr id="7" name="Sisällön paikkamerkki 6" descr="Näyttökuva 2015-04-08 kello 10.12.48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-4499" r="258" b="-80772"/>
          <a:stretch/>
        </p:blipFill>
        <p:spPr/>
      </p:pic>
      <p:sp>
        <p:nvSpPr>
          <p:cNvPr id="8" name="Rengas 7"/>
          <p:cNvSpPr/>
          <p:nvPr/>
        </p:nvSpPr>
        <p:spPr>
          <a:xfrm>
            <a:off x="5192969" y="3747472"/>
            <a:ext cx="836189" cy="570527"/>
          </a:xfrm>
          <a:prstGeom prst="donut">
            <a:avLst>
              <a:gd name="adj" fmla="val 6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9" name="Rengas 8"/>
          <p:cNvSpPr/>
          <p:nvPr/>
        </p:nvSpPr>
        <p:spPr>
          <a:xfrm>
            <a:off x="1556759" y="3881158"/>
            <a:ext cx="635662" cy="370000"/>
          </a:xfrm>
          <a:prstGeom prst="donut">
            <a:avLst>
              <a:gd name="adj" fmla="val 6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10" name="Rengas 9"/>
          <p:cNvSpPr/>
          <p:nvPr/>
        </p:nvSpPr>
        <p:spPr>
          <a:xfrm>
            <a:off x="1543391" y="2825052"/>
            <a:ext cx="368294" cy="811158"/>
          </a:xfrm>
          <a:prstGeom prst="donut">
            <a:avLst>
              <a:gd name="adj" fmla="val 61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4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365</Words>
  <Application>Microsoft Macintosh PowerPoint</Application>
  <PresentationFormat>Mukautettu</PresentationFormat>
  <Paragraphs>52</Paragraphs>
  <Slides>13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Office-teema</vt:lpstr>
      <vt:lpstr>Luokan OneNote-muistikirjan luominen</vt:lpstr>
      <vt:lpstr>Kolme kärpästä yhdellä iskulla!</vt:lpstr>
      <vt:lpstr>Luokan OneNote-muistikirjan luominen</vt:lpstr>
      <vt:lpstr>Valitse Luo luokan muistikirja.</vt:lpstr>
      <vt:lpstr>PowerPoint-esitys</vt:lpstr>
      <vt:lpstr>Valitse Seuraava.</vt:lpstr>
      <vt:lpstr>PowerPoint-esitys</vt:lpstr>
      <vt:lpstr>PowerPoint-esitys</vt:lpstr>
      <vt:lpstr>Oppilaan oma tila</vt:lpstr>
      <vt:lpstr>Esikatselu</vt:lpstr>
      <vt:lpstr>PowerPoint-esitys</vt:lpstr>
      <vt:lpstr>Muistikirjat löydät jatkossa Onedrivesta!</vt:lpstr>
      <vt:lpstr>OneNote-oppaita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Luokan OneNote-muistikirja</dc:title>
  <dc:creator/>
  <cp:lastModifiedBy>Anna Malinen</cp:lastModifiedBy>
  <cp:revision>52</cp:revision>
  <dcterms:created xsi:type="dcterms:W3CDTF">2012-08-08T08:08:12Z</dcterms:created>
  <dcterms:modified xsi:type="dcterms:W3CDTF">2015-09-07T17:41:48Z</dcterms:modified>
</cp:coreProperties>
</file>